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62" r:id="rId10"/>
    <p:sldId id="285" r:id="rId11"/>
    <p:sldId id="286" r:id="rId12"/>
    <p:sldId id="287" r:id="rId13"/>
    <p:sldId id="329" r:id="rId14"/>
    <p:sldId id="258" r:id="rId15"/>
    <p:sldId id="288" r:id="rId16"/>
    <p:sldId id="289" r:id="rId17"/>
    <p:sldId id="263" r:id="rId18"/>
    <p:sldId id="259" r:id="rId19"/>
    <p:sldId id="260" r:id="rId20"/>
    <p:sldId id="261" r:id="rId21"/>
    <p:sldId id="290" r:id="rId22"/>
    <p:sldId id="291" r:id="rId23"/>
    <p:sldId id="292" r:id="rId24"/>
    <p:sldId id="293" r:id="rId25"/>
    <p:sldId id="264" r:id="rId26"/>
    <p:sldId id="265" r:id="rId27"/>
    <p:sldId id="266" r:id="rId28"/>
    <p:sldId id="267" r:id="rId29"/>
    <p:sldId id="268" r:id="rId30"/>
    <p:sldId id="269" r:id="rId31"/>
    <p:sldId id="330" r:id="rId32"/>
    <p:sldId id="294" r:id="rId33"/>
    <p:sldId id="270" r:id="rId34"/>
    <p:sldId id="271" r:id="rId35"/>
    <p:sldId id="272" r:id="rId36"/>
    <p:sldId id="273" r:id="rId37"/>
    <p:sldId id="274" r:id="rId38"/>
    <p:sldId id="331" r:id="rId39"/>
    <p:sldId id="332" r:id="rId40"/>
    <p:sldId id="296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34" r:id="rId75"/>
    <p:sldId id="335" r:id="rId76"/>
    <p:sldId id="336" r:id="rId77"/>
    <p:sldId id="338" r:id="rId78"/>
    <p:sldId id="339" r:id="rId79"/>
    <p:sldId id="340" r:id="rId80"/>
    <p:sldId id="341" r:id="rId81"/>
    <p:sldId id="342" r:id="rId82"/>
  </p:sldIdLst>
  <p:sldSz cx="10693400" cy="7556500"/>
  <p:notesSz cx="10693400" cy="75565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306" y="4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‹N°›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0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20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‹N°›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0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‹N°›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692130" cy="2519680"/>
          </a:xfrm>
          <a:custGeom>
            <a:avLst/>
            <a:gdLst/>
            <a:ahLst/>
            <a:cxnLst/>
            <a:rect l="l" t="t" r="r" b="b"/>
            <a:pathLst>
              <a:path w="10692130" h="2519680">
                <a:moveTo>
                  <a:pt x="0" y="2519679"/>
                </a:moveTo>
                <a:lnTo>
                  <a:pt x="10692130" y="2519679"/>
                </a:lnTo>
                <a:lnTo>
                  <a:pt x="10692130" y="0"/>
                </a:lnTo>
                <a:lnTo>
                  <a:pt x="0" y="0"/>
                </a:lnTo>
                <a:lnTo>
                  <a:pt x="0" y="2519679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5039359"/>
            <a:ext cx="10692130" cy="2519680"/>
          </a:xfrm>
          <a:custGeom>
            <a:avLst/>
            <a:gdLst/>
            <a:ahLst/>
            <a:cxnLst/>
            <a:rect l="l" t="t" r="r" b="b"/>
            <a:pathLst>
              <a:path w="10692130" h="2519679">
                <a:moveTo>
                  <a:pt x="0" y="2519679"/>
                </a:moveTo>
                <a:lnTo>
                  <a:pt x="10692130" y="2519679"/>
                </a:lnTo>
                <a:lnTo>
                  <a:pt x="10692130" y="0"/>
                </a:lnTo>
                <a:lnTo>
                  <a:pt x="0" y="0"/>
                </a:lnTo>
                <a:lnTo>
                  <a:pt x="0" y="2519679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2519679"/>
            <a:ext cx="10692130" cy="2519680"/>
          </a:xfrm>
          <a:custGeom>
            <a:avLst/>
            <a:gdLst/>
            <a:ahLst/>
            <a:cxnLst/>
            <a:rect l="l" t="t" r="r" b="b"/>
            <a:pathLst>
              <a:path w="10692130" h="2519679">
                <a:moveTo>
                  <a:pt x="10692130" y="0"/>
                </a:moveTo>
                <a:lnTo>
                  <a:pt x="0" y="0"/>
                </a:lnTo>
                <a:lnTo>
                  <a:pt x="0" y="2519680"/>
                </a:lnTo>
                <a:lnTo>
                  <a:pt x="10692130" y="2519680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20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‹N°›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‹N°›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262380"/>
            <a:ext cx="10692130" cy="5577840"/>
          </a:xfrm>
          <a:custGeom>
            <a:avLst/>
            <a:gdLst/>
            <a:ahLst/>
            <a:cxnLst/>
            <a:rect l="l" t="t" r="r" b="b"/>
            <a:pathLst>
              <a:path w="10692130" h="5577840">
                <a:moveTo>
                  <a:pt x="0" y="5577840"/>
                </a:moveTo>
                <a:lnTo>
                  <a:pt x="10692130" y="5577840"/>
                </a:lnTo>
                <a:lnTo>
                  <a:pt x="10692130" y="0"/>
                </a:lnTo>
                <a:lnTo>
                  <a:pt x="0" y="0"/>
                </a:lnTo>
                <a:lnTo>
                  <a:pt x="0" y="5577840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840219"/>
            <a:ext cx="10692130" cy="718820"/>
          </a:xfrm>
          <a:custGeom>
            <a:avLst/>
            <a:gdLst/>
            <a:ahLst/>
            <a:cxnLst/>
            <a:rect l="l" t="t" r="r" b="b"/>
            <a:pathLst>
              <a:path w="10692130" h="718820">
                <a:moveTo>
                  <a:pt x="10692130" y="0"/>
                </a:moveTo>
                <a:lnTo>
                  <a:pt x="0" y="0"/>
                </a:lnTo>
                <a:lnTo>
                  <a:pt x="0" y="718819"/>
                </a:lnTo>
                <a:lnTo>
                  <a:pt x="10692130" y="718819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90500" y="7272019"/>
            <a:ext cx="807719" cy="1422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0"/>
            <a:ext cx="10692130" cy="1262380"/>
          </a:xfrm>
          <a:custGeom>
            <a:avLst/>
            <a:gdLst/>
            <a:ahLst/>
            <a:cxnLst/>
            <a:rect l="l" t="t" r="r" b="b"/>
            <a:pathLst>
              <a:path w="10692130" h="1262380">
                <a:moveTo>
                  <a:pt x="10692130" y="0"/>
                </a:moveTo>
                <a:lnTo>
                  <a:pt x="0" y="0"/>
                </a:lnTo>
                <a:lnTo>
                  <a:pt x="0" y="1262379"/>
                </a:lnTo>
                <a:lnTo>
                  <a:pt x="10692130" y="1262379"/>
                </a:lnTo>
                <a:close/>
              </a:path>
            </a:pathLst>
          </a:custGeom>
          <a:solidFill>
            <a:srgbClr val="E5E5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7639" y="252730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20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4850" y="1875789"/>
            <a:ext cx="9624060" cy="18884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20202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733290" y="7006900"/>
            <a:ext cx="1232535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77800" y="7006900"/>
            <a:ext cx="102235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20250" y="7006900"/>
            <a:ext cx="547370" cy="2228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‹N°›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232" y="1306738"/>
            <a:ext cx="8847118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 algn="ctr">
              <a:spcBef>
                <a:spcPts val="88"/>
              </a:spcBef>
            </a:pPr>
            <a:r>
              <a:rPr sz="3000" spc="-9" dirty="0"/>
              <a:t>Nouveautés </a:t>
            </a:r>
            <a:r>
              <a:rPr sz="3000" spc="4" dirty="0"/>
              <a:t>Java </a:t>
            </a:r>
            <a:r>
              <a:rPr sz="3000" spc="44" dirty="0"/>
              <a:t>9 </a:t>
            </a:r>
            <a:r>
              <a:rPr lang="fr-FR" sz="3000" spc="44" dirty="0"/>
              <a:t>à</a:t>
            </a:r>
            <a:r>
              <a:rPr sz="3000" spc="31" dirty="0"/>
              <a:t> </a:t>
            </a:r>
            <a:r>
              <a:rPr sz="3000" spc="48" dirty="0"/>
              <a:t>1</a:t>
            </a:r>
            <a:r>
              <a:rPr lang="fr-FR" sz="3000" spc="48" dirty="0"/>
              <a:t>4</a:t>
            </a:r>
            <a:endParaRPr sz="3000" dirty="0"/>
          </a:p>
        </p:txBody>
      </p:sp>
      <p:sp>
        <p:nvSpPr>
          <p:cNvPr id="3" name="object 3"/>
          <p:cNvSpPr/>
          <p:nvPr/>
        </p:nvSpPr>
        <p:spPr>
          <a:xfrm>
            <a:off x="1841939" y="2251767"/>
            <a:ext cx="6234251" cy="4392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3" y="1104900"/>
            <a:ext cx="10690727" cy="534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" y="196850"/>
            <a:ext cx="7117185" cy="74003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736" spc="-26" dirty="0"/>
              <a:t>Pourquoi </a:t>
            </a:r>
            <a:r>
              <a:rPr sz="4736" spc="-4" dirty="0"/>
              <a:t>les</a:t>
            </a:r>
            <a:r>
              <a:rPr sz="4736" spc="-48" dirty="0"/>
              <a:t> </a:t>
            </a:r>
            <a:r>
              <a:rPr sz="4736" spc="-4" dirty="0"/>
              <a:t>Modules</a:t>
            </a:r>
            <a:endParaRPr sz="4736" dirty="0"/>
          </a:p>
        </p:txBody>
      </p:sp>
      <p:sp>
        <p:nvSpPr>
          <p:cNvPr id="3" name="object 3"/>
          <p:cNvSpPr txBox="1"/>
          <p:nvPr/>
        </p:nvSpPr>
        <p:spPr>
          <a:xfrm>
            <a:off x="1324635" y="2553411"/>
            <a:ext cx="7873573" cy="3495888"/>
          </a:xfrm>
          <a:prstGeom prst="rect">
            <a:avLst/>
          </a:prstGeom>
        </p:spPr>
        <p:txBody>
          <a:bodyPr vert="horz" wrap="square" lIns="0" tIns="77973" rIns="0" bIns="0" rtlCol="0">
            <a:spAutoFit/>
          </a:bodyPr>
          <a:lstStyle/>
          <a:p>
            <a:pPr marL="311897" indent="-300758">
              <a:spcBef>
                <a:spcPts val="614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9" dirty="0">
                <a:latin typeface="Calibri"/>
                <a:cs typeface="Calibri"/>
              </a:rPr>
              <a:t>Chargement </a:t>
            </a:r>
            <a:r>
              <a:rPr sz="2105" dirty="0">
                <a:latin typeface="Calibri"/>
                <a:cs typeface="Calibri"/>
              </a:rPr>
              <a:t>de </a:t>
            </a:r>
            <a:r>
              <a:rPr sz="2105" spc="-4" dirty="0">
                <a:latin typeface="Calibri"/>
                <a:cs typeface="Calibri"/>
              </a:rPr>
              <a:t>classe </a:t>
            </a:r>
            <a:r>
              <a:rPr sz="2105" dirty="0">
                <a:latin typeface="Calibri"/>
                <a:cs typeface="Calibri"/>
              </a:rPr>
              <a:t>à </a:t>
            </a:r>
            <a:r>
              <a:rPr sz="2105" spc="-4" dirty="0">
                <a:latin typeface="Calibri"/>
                <a:cs typeface="Calibri"/>
              </a:rPr>
              <a:t>la </a:t>
            </a:r>
            <a:r>
              <a:rPr sz="2105" dirty="0">
                <a:latin typeface="Calibri"/>
                <a:cs typeface="Calibri"/>
              </a:rPr>
              <a:t>demande :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new</a:t>
            </a:r>
            <a:endParaRPr sz="2105" dirty="0">
              <a:latin typeface="Calibri"/>
              <a:cs typeface="Calibri"/>
            </a:endParaRPr>
          </a:p>
          <a:p>
            <a:pPr marL="311340" marR="284606" indent="-300758">
              <a:lnSpc>
                <a:spcPct val="90400"/>
              </a:lnSpc>
              <a:spcBef>
                <a:spcPts val="767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9" dirty="0">
                <a:latin typeface="Calibri"/>
                <a:cs typeface="Calibri"/>
              </a:rPr>
              <a:t>Chargement linaire </a:t>
            </a:r>
            <a:r>
              <a:rPr sz="2105" dirty="0">
                <a:latin typeface="Calibri"/>
                <a:cs typeface="Calibri"/>
              </a:rPr>
              <a:t>de </a:t>
            </a:r>
            <a:r>
              <a:rPr sz="2105" spc="-4" dirty="0">
                <a:latin typeface="Calibri"/>
                <a:cs typeface="Calibri"/>
              </a:rPr>
              <a:t>classes </a:t>
            </a:r>
            <a:r>
              <a:rPr sz="2105" dirty="0">
                <a:latin typeface="Calibri"/>
                <a:cs typeface="Calibri"/>
              </a:rPr>
              <a:t>: </a:t>
            </a:r>
            <a:r>
              <a:rPr sz="2105" spc="-4" dirty="0">
                <a:latin typeface="Calibri"/>
                <a:cs typeface="Calibri"/>
              </a:rPr>
              <a:t>la classloader </a:t>
            </a:r>
            <a:r>
              <a:rPr sz="2105" spc="-13" dirty="0">
                <a:latin typeface="Calibri"/>
                <a:cs typeface="Calibri"/>
              </a:rPr>
              <a:t>charge </a:t>
            </a:r>
            <a:r>
              <a:rPr sz="2105" dirty="0">
                <a:latin typeface="Calibri"/>
                <a:cs typeface="Calibri"/>
              </a:rPr>
              <a:t>les </a:t>
            </a:r>
            <a:r>
              <a:rPr sz="2105" spc="-4" dirty="0">
                <a:latin typeface="Calibri"/>
                <a:cs typeface="Calibri"/>
              </a:rPr>
              <a:t>classes  </a:t>
            </a:r>
            <a:r>
              <a:rPr sz="2105" spc="-9" dirty="0">
                <a:latin typeface="Calibri"/>
                <a:cs typeface="Calibri"/>
              </a:rPr>
              <a:t>linéairement </a:t>
            </a:r>
            <a:r>
              <a:rPr sz="2105" spc="-4" dirty="0">
                <a:latin typeface="Calibri"/>
                <a:cs typeface="Calibri"/>
              </a:rPr>
              <a:t>et </a:t>
            </a:r>
            <a:r>
              <a:rPr sz="2105" spc="-31" dirty="0">
                <a:latin typeface="Calibri"/>
                <a:cs typeface="Calibri"/>
              </a:rPr>
              <a:t>s’arrête </a:t>
            </a:r>
            <a:r>
              <a:rPr sz="2105" dirty="0">
                <a:latin typeface="Calibri"/>
                <a:cs typeface="Calibri"/>
              </a:rPr>
              <a:t>à </a:t>
            </a:r>
            <a:r>
              <a:rPr sz="2105" spc="-4" dirty="0">
                <a:latin typeface="Calibri"/>
                <a:cs typeface="Calibri"/>
              </a:rPr>
              <a:t>la </a:t>
            </a:r>
            <a:r>
              <a:rPr sz="2105" spc="-9" dirty="0">
                <a:latin typeface="Calibri"/>
                <a:cs typeface="Calibri"/>
              </a:rPr>
              <a:t>première </a:t>
            </a:r>
            <a:r>
              <a:rPr sz="2105" spc="-4" dirty="0">
                <a:latin typeface="Calibri"/>
                <a:cs typeface="Calibri"/>
              </a:rPr>
              <a:t>classe </a:t>
            </a:r>
            <a:r>
              <a:rPr sz="2105" spc="-9" dirty="0">
                <a:latin typeface="Calibri"/>
                <a:cs typeface="Calibri"/>
              </a:rPr>
              <a:t>correspondant </a:t>
            </a:r>
            <a:r>
              <a:rPr sz="2105" dirty="0">
                <a:latin typeface="Calibri"/>
                <a:cs typeface="Calibri"/>
              </a:rPr>
              <a:t>au </a:t>
            </a:r>
            <a:r>
              <a:rPr sz="2105" spc="-4" dirty="0">
                <a:latin typeface="Calibri"/>
                <a:cs typeface="Calibri"/>
              </a:rPr>
              <a:t>nom  </a:t>
            </a:r>
            <a:r>
              <a:rPr sz="2105" spc="-9" dirty="0">
                <a:latin typeface="Calibri"/>
                <a:cs typeface="Calibri"/>
              </a:rPr>
              <a:t>complet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demandé.</a:t>
            </a:r>
          </a:p>
          <a:p>
            <a:pPr marL="311340" marR="4456" indent="-300758">
              <a:lnSpc>
                <a:spcPts val="2272"/>
              </a:lnSpc>
              <a:spcBef>
                <a:spcPts val="921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9" dirty="0">
                <a:latin typeface="Calibri"/>
                <a:cs typeface="Calibri"/>
              </a:rPr>
              <a:t>Duplication </a:t>
            </a:r>
            <a:r>
              <a:rPr sz="2105" dirty="0">
                <a:latin typeface="Calibri"/>
                <a:cs typeface="Calibri"/>
              </a:rPr>
              <a:t>de </a:t>
            </a:r>
            <a:r>
              <a:rPr sz="2105" spc="-4" dirty="0">
                <a:latin typeface="Calibri"/>
                <a:cs typeface="Calibri"/>
              </a:rPr>
              <a:t>classes </a:t>
            </a:r>
            <a:r>
              <a:rPr sz="2105" dirty="0">
                <a:latin typeface="Calibri"/>
                <a:cs typeface="Calibri"/>
              </a:rPr>
              <a:t>: pas de </a:t>
            </a:r>
            <a:r>
              <a:rPr sz="2105" spc="-9" dirty="0">
                <a:latin typeface="Calibri"/>
                <a:cs typeface="Calibri"/>
              </a:rPr>
              <a:t>vérification </a:t>
            </a:r>
            <a:r>
              <a:rPr sz="2105" dirty="0">
                <a:latin typeface="Calibri"/>
                <a:cs typeface="Calibri"/>
              </a:rPr>
              <a:t>à </a:t>
            </a:r>
            <a:r>
              <a:rPr sz="2105" spc="-26" dirty="0">
                <a:latin typeface="Calibri"/>
                <a:cs typeface="Calibri"/>
              </a:rPr>
              <a:t>l’exécution </a:t>
            </a:r>
            <a:r>
              <a:rPr sz="2105" spc="-4" dirty="0">
                <a:latin typeface="Calibri"/>
                <a:cs typeface="Calibri"/>
              </a:rPr>
              <a:t>sur </a:t>
            </a:r>
            <a:r>
              <a:rPr sz="2105" spc="-26" dirty="0">
                <a:latin typeface="Calibri"/>
                <a:cs typeface="Calibri"/>
              </a:rPr>
              <a:t>l’existence  </a:t>
            </a:r>
            <a:r>
              <a:rPr sz="2105" dirty="0">
                <a:latin typeface="Calibri"/>
                <a:cs typeface="Calibri"/>
              </a:rPr>
              <a:t>de </a:t>
            </a:r>
            <a:r>
              <a:rPr sz="2105" spc="-9" dirty="0">
                <a:latin typeface="Calibri"/>
                <a:cs typeface="Calibri"/>
              </a:rPr>
              <a:t>plusieurs </a:t>
            </a:r>
            <a:r>
              <a:rPr sz="2105" spc="-4" dirty="0">
                <a:latin typeface="Calibri"/>
                <a:cs typeface="Calibri"/>
              </a:rPr>
              <a:t>occurrences </a:t>
            </a:r>
            <a:r>
              <a:rPr sz="2105" spc="-13" dirty="0">
                <a:latin typeface="Calibri"/>
                <a:cs typeface="Calibri"/>
              </a:rPr>
              <a:t>d’une </a:t>
            </a:r>
            <a:r>
              <a:rPr sz="2105" spc="-4" dirty="0">
                <a:latin typeface="Calibri"/>
                <a:cs typeface="Calibri"/>
              </a:rPr>
              <a:t>même</a:t>
            </a:r>
            <a:r>
              <a:rPr sz="2105" spc="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classe.</a:t>
            </a:r>
            <a:endParaRPr sz="2105" dirty="0">
              <a:latin typeface="Calibri"/>
              <a:cs typeface="Calibri"/>
            </a:endParaRPr>
          </a:p>
          <a:p>
            <a:pPr marL="311340" marR="781413" indent="-300758">
              <a:lnSpc>
                <a:spcPts val="2298"/>
              </a:lnSpc>
              <a:spcBef>
                <a:spcPts val="864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13" dirty="0">
                <a:latin typeface="Calibri"/>
                <a:cs typeface="Calibri"/>
              </a:rPr>
              <a:t>Vérification </a:t>
            </a:r>
            <a:r>
              <a:rPr sz="2105" dirty="0">
                <a:latin typeface="Calibri"/>
                <a:cs typeface="Calibri"/>
              </a:rPr>
              <a:t>de </a:t>
            </a:r>
            <a:r>
              <a:rPr sz="2105" spc="-4" dirty="0">
                <a:latin typeface="Calibri"/>
                <a:cs typeface="Calibri"/>
              </a:rPr>
              <a:t>présence </a:t>
            </a:r>
            <a:r>
              <a:rPr sz="2105" dirty="0">
                <a:latin typeface="Calibri"/>
                <a:cs typeface="Calibri"/>
              </a:rPr>
              <a:t>dépendances de </a:t>
            </a:r>
            <a:r>
              <a:rPr sz="2105" spc="-9" dirty="0">
                <a:latin typeface="Calibri"/>
                <a:cs typeface="Calibri"/>
              </a:rPr>
              <a:t>tous </a:t>
            </a:r>
            <a:r>
              <a:rPr sz="2105" dirty="0">
                <a:latin typeface="Calibri"/>
                <a:cs typeface="Calibri"/>
              </a:rPr>
              <a:t>les </a:t>
            </a:r>
            <a:r>
              <a:rPr sz="2105" spc="-13" dirty="0">
                <a:latin typeface="Calibri"/>
                <a:cs typeface="Calibri"/>
              </a:rPr>
              <a:t>jars </a:t>
            </a:r>
            <a:r>
              <a:rPr sz="2105" dirty="0">
                <a:latin typeface="Calibri"/>
                <a:cs typeface="Calibri"/>
              </a:rPr>
              <a:t>/ </a:t>
            </a:r>
            <a:r>
              <a:rPr sz="2105" spc="-4" dirty="0">
                <a:latin typeface="Calibri"/>
                <a:cs typeface="Calibri"/>
              </a:rPr>
              <a:t>classes  nécessaires </a:t>
            </a:r>
            <a:r>
              <a:rPr sz="2105" dirty="0">
                <a:latin typeface="Calibri"/>
                <a:cs typeface="Calibri"/>
              </a:rPr>
              <a:t>au </a:t>
            </a:r>
            <a:r>
              <a:rPr sz="2105" spc="-4" dirty="0">
                <a:latin typeface="Calibri"/>
                <a:cs typeface="Calibri"/>
              </a:rPr>
              <a:t>bon </a:t>
            </a:r>
            <a:r>
              <a:rPr sz="2105" spc="-9" dirty="0">
                <a:latin typeface="Calibri"/>
                <a:cs typeface="Calibri"/>
              </a:rPr>
              <a:t>fonctionnement </a:t>
            </a:r>
            <a:r>
              <a:rPr sz="2105" dirty="0">
                <a:latin typeface="Calibri"/>
                <a:cs typeface="Calibri"/>
              </a:rPr>
              <a:t>de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spc="-18" dirty="0">
                <a:latin typeface="Calibri"/>
                <a:cs typeface="Calibri"/>
              </a:rPr>
              <a:t>l’application.</a:t>
            </a:r>
            <a:endParaRPr sz="2105" dirty="0">
              <a:latin typeface="Calibri"/>
              <a:cs typeface="Calibri"/>
            </a:endParaRPr>
          </a:p>
          <a:p>
            <a:pPr marL="311340" marR="367593" indent="-300758">
              <a:lnSpc>
                <a:spcPts val="2272"/>
              </a:lnSpc>
              <a:spcBef>
                <a:spcPts val="877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dirty="0">
                <a:latin typeface="Calibri"/>
                <a:cs typeface="Calibri"/>
              </a:rPr>
              <a:t>Le </a:t>
            </a:r>
            <a:r>
              <a:rPr sz="2105" spc="-9" dirty="0">
                <a:latin typeface="Calibri"/>
                <a:cs typeface="Calibri"/>
              </a:rPr>
              <a:t>classpath est plat </a:t>
            </a:r>
            <a:r>
              <a:rPr sz="2105" spc="-4" dirty="0">
                <a:latin typeface="Calibri"/>
                <a:cs typeface="Calibri"/>
              </a:rPr>
              <a:t>sans aucune notion </a:t>
            </a:r>
            <a:r>
              <a:rPr sz="2105" dirty="0">
                <a:latin typeface="Calibri"/>
                <a:cs typeface="Calibri"/>
              </a:rPr>
              <a:t>de dépendances </a:t>
            </a:r>
            <a:r>
              <a:rPr sz="2105" spc="-13" dirty="0">
                <a:latin typeface="Calibri"/>
                <a:cs typeface="Calibri"/>
              </a:rPr>
              <a:t>entre </a:t>
            </a:r>
            <a:r>
              <a:rPr sz="2105" spc="-4" dirty="0">
                <a:latin typeface="Calibri"/>
                <a:cs typeface="Calibri"/>
              </a:rPr>
              <a:t>les  </a:t>
            </a:r>
            <a:r>
              <a:rPr sz="2105" spc="-9" dirty="0">
                <a:latin typeface="Calibri"/>
                <a:cs typeface="Calibri"/>
              </a:rPr>
              <a:t>jars.</a:t>
            </a:r>
            <a:endParaRPr sz="210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349250"/>
            <a:ext cx="7040985" cy="74003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736" spc="-26" dirty="0"/>
              <a:t>Pourquoi </a:t>
            </a:r>
            <a:r>
              <a:rPr sz="4736" spc="-4" dirty="0"/>
              <a:t>les</a:t>
            </a:r>
            <a:r>
              <a:rPr sz="4736" spc="-48" dirty="0"/>
              <a:t> </a:t>
            </a:r>
            <a:r>
              <a:rPr sz="4736" spc="-4" dirty="0"/>
              <a:t>Modules</a:t>
            </a:r>
            <a:endParaRPr sz="4736" dirty="0"/>
          </a:p>
        </p:txBody>
      </p:sp>
      <p:sp>
        <p:nvSpPr>
          <p:cNvPr id="3" name="object 3"/>
          <p:cNvSpPr txBox="1"/>
          <p:nvPr/>
        </p:nvSpPr>
        <p:spPr>
          <a:xfrm>
            <a:off x="1324635" y="1901113"/>
            <a:ext cx="5439153" cy="33518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897" indent="-300758">
              <a:spcBef>
                <a:spcPts val="88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53" dirty="0">
                <a:latin typeface="Calibri"/>
                <a:cs typeface="Calibri"/>
              </a:rPr>
              <a:t>L’ordre </a:t>
            </a:r>
            <a:r>
              <a:rPr sz="2105" dirty="0">
                <a:latin typeface="Calibri"/>
                <a:cs typeface="Calibri"/>
              </a:rPr>
              <a:t>des </a:t>
            </a:r>
            <a:r>
              <a:rPr sz="2105" spc="-13" dirty="0">
                <a:latin typeface="Calibri"/>
                <a:cs typeface="Calibri"/>
              </a:rPr>
              <a:t>jars </a:t>
            </a:r>
            <a:r>
              <a:rPr sz="2105" dirty="0">
                <a:latin typeface="Calibri"/>
                <a:cs typeface="Calibri"/>
              </a:rPr>
              <a:t>dans </a:t>
            </a:r>
            <a:r>
              <a:rPr sz="2105" spc="-4" dirty="0">
                <a:latin typeface="Calibri"/>
                <a:cs typeface="Calibri"/>
              </a:rPr>
              <a:t>le </a:t>
            </a:r>
            <a:r>
              <a:rPr sz="2105" spc="-9" dirty="0">
                <a:latin typeface="Calibri"/>
                <a:cs typeface="Calibri"/>
              </a:rPr>
              <a:t>classpath est</a:t>
            </a:r>
            <a:r>
              <a:rPr sz="2105" spc="26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important.</a:t>
            </a:r>
            <a:endParaRPr sz="2105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65580" y="2460288"/>
            <a:ext cx="5616708" cy="1072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5" name="object 5"/>
          <p:cNvSpPr/>
          <p:nvPr/>
        </p:nvSpPr>
        <p:spPr>
          <a:xfrm>
            <a:off x="1339348" y="4430547"/>
            <a:ext cx="2208187" cy="3715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grpSp>
        <p:nvGrpSpPr>
          <p:cNvPr id="6" name="object 6"/>
          <p:cNvGrpSpPr/>
          <p:nvPr/>
        </p:nvGrpSpPr>
        <p:grpSpPr>
          <a:xfrm>
            <a:off x="1253801" y="5016011"/>
            <a:ext cx="6886661" cy="1259259"/>
            <a:chOff x="1429511" y="4840223"/>
            <a:chExt cx="7851775" cy="1435735"/>
          </a:xfrm>
        </p:grpSpPr>
        <p:sp>
          <p:nvSpPr>
            <p:cNvPr id="7" name="object 7"/>
            <p:cNvSpPr/>
            <p:nvPr/>
          </p:nvSpPr>
          <p:spPr>
            <a:xfrm>
              <a:off x="1429511" y="4934711"/>
              <a:ext cx="3179064" cy="9174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79"/>
            </a:p>
          </p:txBody>
        </p:sp>
        <p:sp>
          <p:nvSpPr>
            <p:cNvPr id="8" name="object 8"/>
            <p:cNvSpPr/>
            <p:nvPr/>
          </p:nvSpPr>
          <p:spPr>
            <a:xfrm>
              <a:off x="4529327" y="4840223"/>
              <a:ext cx="4751832" cy="143560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79"/>
            </a:p>
          </p:txBody>
        </p:sp>
      </p:grpSp>
      <p:sp>
        <p:nvSpPr>
          <p:cNvPr id="9" name="object 9"/>
          <p:cNvSpPr/>
          <p:nvPr/>
        </p:nvSpPr>
        <p:spPr>
          <a:xfrm>
            <a:off x="1221721" y="3663295"/>
            <a:ext cx="2753551" cy="7271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grpSp>
        <p:nvGrpSpPr>
          <p:cNvPr id="10" name="object 10"/>
          <p:cNvGrpSpPr/>
          <p:nvPr/>
        </p:nvGrpSpPr>
        <p:grpSpPr>
          <a:xfrm>
            <a:off x="4830955" y="6355136"/>
            <a:ext cx="864940" cy="436647"/>
            <a:chOff x="5507977" y="6367017"/>
            <a:chExt cx="986155" cy="497840"/>
          </a:xfrm>
        </p:grpSpPr>
        <p:sp>
          <p:nvSpPr>
            <p:cNvPr id="11" name="object 11"/>
            <p:cNvSpPr/>
            <p:nvPr/>
          </p:nvSpPr>
          <p:spPr>
            <a:xfrm>
              <a:off x="5514327" y="6373367"/>
              <a:ext cx="973455" cy="485140"/>
            </a:xfrm>
            <a:custGeom>
              <a:avLst/>
              <a:gdLst/>
              <a:ahLst/>
              <a:cxnLst/>
              <a:rect l="l" t="t" r="r" b="b"/>
              <a:pathLst>
                <a:path w="973454" h="485140">
                  <a:moveTo>
                    <a:pt x="730653" y="0"/>
                  </a:moveTo>
                  <a:lnTo>
                    <a:pt x="730653" y="121157"/>
                  </a:lnTo>
                  <a:lnTo>
                    <a:pt x="0" y="121157"/>
                  </a:lnTo>
                  <a:lnTo>
                    <a:pt x="0" y="363473"/>
                  </a:lnTo>
                  <a:lnTo>
                    <a:pt x="730653" y="363473"/>
                  </a:lnTo>
                  <a:lnTo>
                    <a:pt x="730653" y="484631"/>
                  </a:lnTo>
                  <a:lnTo>
                    <a:pt x="972969" y="242315"/>
                  </a:lnTo>
                  <a:lnTo>
                    <a:pt x="730653" y="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>
              <a:endParaRPr sz="1579"/>
            </a:p>
          </p:txBody>
        </p:sp>
        <p:sp>
          <p:nvSpPr>
            <p:cNvPr id="12" name="object 12"/>
            <p:cNvSpPr/>
            <p:nvPr/>
          </p:nvSpPr>
          <p:spPr>
            <a:xfrm>
              <a:off x="5514327" y="6373367"/>
              <a:ext cx="973455" cy="485140"/>
            </a:xfrm>
            <a:custGeom>
              <a:avLst/>
              <a:gdLst/>
              <a:ahLst/>
              <a:cxnLst/>
              <a:rect l="l" t="t" r="r" b="b"/>
              <a:pathLst>
                <a:path w="973454" h="485140">
                  <a:moveTo>
                    <a:pt x="0" y="121158"/>
                  </a:moveTo>
                  <a:lnTo>
                    <a:pt x="730653" y="121158"/>
                  </a:lnTo>
                  <a:lnTo>
                    <a:pt x="730653" y="0"/>
                  </a:lnTo>
                  <a:lnTo>
                    <a:pt x="972969" y="242316"/>
                  </a:lnTo>
                  <a:lnTo>
                    <a:pt x="730653" y="484632"/>
                  </a:lnTo>
                  <a:lnTo>
                    <a:pt x="730653" y="363473"/>
                  </a:lnTo>
                  <a:lnTo>
                    <a:pt x="0" y="363473"/>
                  </a:lnTo>
                  <a:lnTo>
                    <a:pt x="0" y="121158"/>
                  </a:lnTo>
                  <a:close/>
                </a:path>
              </a:pathLst>
            </a:custGeom>
            <a:ln w="12700">
              <a:solidFill>
                <a:srgbClr val="2F528F"/>
              </a:solidFill>
            </a:ln>
          </p:spPr>
          <p:txBody>
            <a:bodyPr wrap="square" lIns="0" tIns="0" rIns="0" bIns="0" rtlCol="0"/>
            <a:lstStyle/>
            <a:p>
              <a:endParaRPr sz="1579"/>
            </a:p>
          </p:txBody>
        </p:sp>
      </p:grpSp>
      <p:sp>
        <p:nvSpPr>
          <p:cNvPr id="13" name="object 13"/>
          <p:cNvSpPr/>
          <p:nvPr/>
        </p:nvSpPr>
        <p:spPr>
          <a:xfrm>
            <a:off x="5865329" y="6360705"/>
            <a:ext cx="2756224" cy="3475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25107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Classpath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13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5750" y="1454149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5750" y="208915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600" y="1169670"/>
            <a:ext cx="6609715" cy="1295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Java 8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et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versions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antérieures 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Recherche des classes à</a:t>
            </a:r>
            <a:r>
              <a:rPr sz="3200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l’exécution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7550" y="27127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7550" y="32550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6000" y="2478024"/>
            <a:ext cx="8486140" cy="239014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5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classes de Java :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fichier </a:t>
            </a:r>
            <a:r>
              <a:rPr sz="2800" i="1" dirty="0">
                <a:solidFill>
                  <a:srgbClr val="202020"/>
                </a:solidFill>
                <a:latin typeface="Arial"/>
                <a:cs typeface="Arial"/>
              </a:rPr>
              <a:t>rt.jar</a:t>
            </a:r>
            <a:endParaRPr sz="28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1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classpath : chemins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relatifs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ou absolus</a:t>
            </a:r>
            <a:r>
              <a:rPr sz="2800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vers</a:t>
            </a:r>
            <a:endParaRPr sz="2800" dirty="0">
              <a:latin typeface="Arial"/>
              <a:cs typeface="Arial"/>
            </a:endParaRPr>
          </a:p>
          <a:p>
            <a:pPr marL="469900" marR="30480" indent="-287020">
              <a:lnSpc>
                <a:spcPts val="2700"/>
              </a:lnSpc>
              <a:spcBef>
                <a:spcPts val="1190"/>
              </a:spcBef>
              <a:buSzPct val="75000"/>
              <a:buFont typeface="OpenSymbol"/>
              <a:buChar char="–"/>
              <a:tabLst>
                <a:tab pos="469900" algn="l"/>
              </a:tabLst>
            </a:pP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répertoires contenant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arborescence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des packages 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contenant les fichier</a:t>
            </a:r>
            <a:r>
              <a:rPr sz="2400" spc="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202020"/>
                </a:solidFill>
                <a:latin typeface="Arial"/>
                <a:cs typeface="Arial"/>
              </a:rPr>
              <a:t>.class</a:t>
            </a:r>
            <a:endParaRPr sz="2400" dirty="0">
              <a:latin typeface="Arial"/>
              <a:cs typeface="Arial"/>
            </a:endParaRPr>
          </a:p>
          <a:p>
            <a:pPr marL="469900" indent="-287020">
              <a:lnSpc>
                <a:spcPct val="100000"/>
              </a:lnSpc>
              <a:spcBef>
                <a:spcPts val="610"/>
              </a:spcBef>
              <a:buSzPct val="75000"/>
              <a:buFont typeface="OpenSymbol"/>
              <a:buChar char="–"/>
              <a:tabLst>
                <a:tab pos="469900" algn="l"/>
              </a:tabLst>
            </a:pP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des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fichiers</a:t>
            </a:r>
            <a:r>
              <a:rPr sz="2400" spc="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202020"/>
                </a:solidFill>
                <a:latin typeface="Arial"/>
                <a:cs typeface="Arial"/>
              </a:rPr>
              <a:t>jar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5750" y="505460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600" y="4917440"/>
            <a:ext cx="7941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La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compilation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nécessite aussi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un</a:t>
            </a:r>
            <a:r>
              <a:rPr sz="3200" spc="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classpath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7550" y="56781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41400" y="5556250"/>
            <a:ext cx="6976109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qui peut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être </a:t>
            </a:r>
            <a:r>
              <a:rPr sz="2800" spc="-10" dirty="0">
                <a:solidFill>
                  <a:srgbClr val="202020"/>
                </a:solidFill>
                <a:latin typeface="Arial"/>
                <a:cs typeface="Arial"/>
              </a:rPr>
              <a:t>différent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de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celui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de</a:t>
            </a:r>
            <a:r>
              <a:rPr sz="2800" spc="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l'exécution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653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25107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Classpath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14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389379"/>
            <a:ext cx="5259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</a:tabLst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Inconvénients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du</a:t>
            </a:r>
            <a:r>
              <a:rPr sz="3200" spc="-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classpath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1501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800" y="26924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3633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800" y="46266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800" y="51701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250" y="1914143"/>
            <a:ext cx="8737600" cy="398780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5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fichier rt.jar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devient de plus en plus</a:t>
            </a:r>
            <a:r>
              <a:rPr sz="2800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gros</a:t>
            </a:r>
            <a:endParaRPr sz="2800">
              <a:latin typeface="Arial"/>
              <a:cs typeface="Arial"/>
            </a:endParaRPr>
          </a:p>
          <a:p>
            <a:pPr marL="38100" marR="823594">
              <a:lnSpc>
                <a:spcPts val="3150"/>
              </a:lnSpc>
              <a:spcBef>
                <a:spcPts val="119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les classpath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à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la compilation et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à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l'exécution sont  </a:t>
            </a:r>
            <a:r>
              <a:rPr sz="2800" spc="-10" dirty="0">
                <a:solidFill>
                  <a:srgbClr val="202020"/>
                </a:solidFill>
                <a:latin typeface="Arial"/>
                <a:cs typeface="Arial"/>
              </a:rPr>
              <a:t>différents</a:t>
            </a:r>
            <a:endParaRPr sz="2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84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 système de classpath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est</a:t>
            </a:r>
            <a:r>
              <a:rPr sz="2800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rudimentaire</a:t>
            </a:r>
            <a:endParaRPr sz="28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950"/>
              </a:spcBef>
            </a:pPr>
            <a:r>
              <a:rPr sz="2700" spc="7" baseline="9259" dirty="0">
                <a:solidFill>
                  <a:srgbClr val="202020"/>
                </a:solidFill>
                <a:latin typeface="OpenSymbol"/>
                <a:cs typeface="OpenSymbol"/>
              </a:rPr>
              <a:t>–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cf. slides</a:t>
            </a:r>
            <a:r>
              <a:rPr sz="2400" spc="3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suivants</a:t>
            </a:r>
            <a:endParaRPr sz="24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3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l'écriture du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classpath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peut être</a:t>
            </a:r>
            <a:r>
              <a:rPr sz="2800" spc="-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complexe</a:t>
            </a:r>
            <a:endParaRPr sz="2800">
              <a:latin typeface="Arial"/>
              <a:cs typeface="Arial"/>
            </a:endParaRPr>
          </a:p>
          <a:p>
            <a:pPr marL="38100" marR="30480">
              <a:lnSpc>
                <a:spcPts val="3150"/>
              </a:lnSpc>
              <a:spcBef>
                <a:spcPts val="119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la JVM ne contrôle pas au lancement de l'application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si 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l'ensemble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des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classes et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jar sont</a:t>
            </a:r>
            <a:r>
              <a:rPr sz="2800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présents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070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16123" y="2732970"/>
            <a:ext cx="5434920" cy="33283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3" name="object 3"/>
          <p:cNvSpPr txBox="1"/>
          <p:nvPr/>
        </p:nvSpPr>
        <p:spPr>
          <a:xfrm>
            <a:off x="241300" y="273050"/>
            <a:ext cx="9220200" cy="573792"/>
          </a:xfrm>
          <a:prstGeom prst="rect">
            <a:avLst/>
          </a:prstGeom>
        </p:spPr>
        <p:txBody>
          <a:bodyPr vert="horz" wrap="square" lIns="0" tIns="165970" rIns="0" bIns="0" rtlCol="0">
            <a:spAutoFit/>
          </a:bodyPr>
          <a:lstStyle/>
          <a:p>
            <a:pPr marL="3155170" marR="4456" indent="-3144588">
              <a:lnSpc>
                <a:spcPct val="71000"/>
              </a:lnSpc>
              <a:spcBef>
                <a:spcPts val="1307"/>
              </a:spcBef>
            </a:pPr>
            <a:r>
              <a:rPr sz="3508" spc="-18" dirty="0">
                <a:latin typeface="Calibri Light"/>
                <a:cs typeface="Calibri Light"/>
              </a:rPr>
              <a:t>Pourquoi </a:t>
            </a:r>
            <a:r>
              <a:rPr sz="3508" dirty="0">
                <a:latin typeface="Calibri Light"/>
                <a:cs typeface="Calibri Light"/>
              </a:rPr>
              <a:t>les </a:t>
            </a:r>
            <a:r>
              <a:rPr sz="3508" spc="-4" dirty="0">
                <a:latin typeface="Calibri Light"/>
                <a:cs typeface="Calibri Light"/>
              </a:rPr>
              <a:t>modules </a:t>
            </a:r>
            <a:r>
              <a:rPr sz="3508" dirty="0">
                <a:latin typeface="Calibri Light"/>
                <a:cs typeface="Calibri Light"/>
              </a:rPr>
              <a:t>: </a:t>
            </a:r>
            <a:r>
              <a:rPr sz="3508" spc="-18" dirty="0">
                <a:latin typeface="Calibri Light"/>
                <a:cs typeface="Calibri Light"/>
              </a:rPr>
              <a:t>programmation </a:t>
            </a:r>
            <a:r>
              <a:rPr sz="3508" dirty="0">
                <a:latin typeface="Calibri Light"/>
                <a:cs typeface="Calibri Light"/>
              </a:rPr>
              <a:t>par  </a:t>
            </a:r>
            <a:r>
              <a:rPr sz="3508" spc="-4" dirty="0">
                <a:latin typeface="Calibri Light"/>
                <a:cs typeface="Calibri Light"/>
              </a:rPr>
              <a:t>module</a:t>
            </a:r>
            <a:endParaRPr sz="3508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460" y="806450"/>
            <a:ext cx="9579439" cy="55107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508" spc="-22" dirty="0"/>
              <a:t>Pourquoi </a:t>
            </a:r>
            <a:r>
              <a:rPr sz="3508" spc="-4" dirty="0"/>
              <a:t>les Modules </a:t>
            </a:r>
            <a:r>
              <a:rPr sz="3508" dirty="0"/>
              <a:t>: </a:t>
            </a:r>
            <a:r>
              <a:rPr sz="3508" spc="-4" dirty="0"/>
              <a:t>Sécuriser </a:t>
            </a:r>
            <a:r>
              <a:rPr sz="3508" dirty="0"/>
              <a:t>la</a:t>
            </a:r>
            <a:r>
              <a:rPr sz="3508" spc="-13" dirty="0"/>
              <a:t> </a:t>
            </a:r>
            <a:r>
              <a:rPr sz="3508" spc="-4" dirty="0"/>
              <a:t>visibilité</a:t>
            </a:r>
            <a:endParaRPr sz="3508" dirty="0"/>
          </a:p>
        </p:txBody>
      </p:sp>
      <p:sp>
        <p:nvSpPr>
          <p:cNvPr id="3" name="object 3"/>
          <p:cNvSpPr/>
          <p:nvPr/>
        </p:nvSpPr>
        <p:spPr>
          <a:xfrm>
            <a:off x="2210860" y="2936144"/>
            <a:ext cx="6373266" cy="35903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70148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045075" algn="l"/>
              </a:tabLst>
            </a:pPr>
            <a:r>
              <a:rPr spc="-5" dirty="0"/>
              <a:t>R</a:t>
            </a:r>
            <a:r>
              <a:rPr spc="-10" dirty="0"/>
              <a:t>e</a:t>
            </a:r>
            <a:r>
              <a:rPr spc="-5" dirty="0"/>
              <a:t>n</a:t>
            </a:r>
            <a:r>
              <a:rPr spc="5" dirty="0"/>
              <a:t>f</a:t>
            </a:r>
            <a:r>
              <a:rPr spc="-10" dirty="0"/>
              <a:t>o</a:t>
            </a:r>
            <a:r>
              <a:rPr dirty="0"/>
              <a:t>rc</a:t>
            </a:r>
            <a:r>
              <a:rPr spc="-10" dirty="0"/>
              <a:t>e</a:t>
            </a:r>
            <a:r>
              <a:rPr spc="5" dirty="0"/>
              <a:t>m</a:t>
            </a:r>
            <a:r>
              <a:rPr spc="-10" dirty="0"/>
              <a:t>e</a:t>
            </a:r>
            <a:r>
              <a:rPr spc="-5" dirty="0"/>
              <a:t>n</a:t>
            </a:r>
            <a:r>
              <a:rPr dirty="0"/>
              <a:t>t </a:t>
            </a:r>
            <a:r>
              <a:rPr spc="-5" dirty="0"/>
              <a:t>d</a:t>
            </a:r>
            <a:r>
              <a:rPr dirty="0"/>
              <a:t>e</a:t>
            </a:r>
            <a:r>
              <a:rPr spc="-5" dirty="0"/>
              <a:t> </a:t>
            </a:r>
            <a:r>
              <a:rPr spc="5" dirty="0"/>
              <a:t>l</a:t>
            </a:r>
            <a:r>
              <a:rPr dirty="0"/>
              <a:t>a	s</a:t>
            </a:r>
            <a:r>
              <a:rPr spc="-10" dirty="0"/>
              <a:t>é</a:t>
            </a:r>
            <a:r>
              <a:rPr dirty="0"/>
              <a:t>c</a:t>
            </a:r>
            <a:r>
              <a:rPr spc="-5" dirty="0"/>
              <a:t>u</a:t>
            </a:r>
            <a:r>
              <a:rPr spc="-10" dirty="0"/>
              <a:t>r</a:t>
            </a:r>
            <a:r>
              <a:rPr spc="5" dirty="0"/>
              <a:t>i</a:t>
            </a:r>
            <a:r>
              <a:rPr spc="-5" dirty="0"/>
              <a:t>té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17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389379"/>
            <a:ext cx="24079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</a:tabLst>
            </a:pPr>
            <a:r>
              <a:rPr sz="3200" spc="-45" dirty="0">
                <a:solidFill>
                  <a:srgbClr val="202020"/>
                </a:solidFill>
                <a:latin typeface="Arial"/>
                <a:cs typeface="Arial"/>
              </a:rPr>
              <a:t>Type</a:t>
            </a:r>
            <a:r>
              <a:rPr sz="3200" spc="-7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public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1501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1250" y="2028189"/>
            <a:ext cx="9086215" cy="213423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38100" marR="30480">
              <a:lnSpc>
                <a:spcPts val="3150"/>
              </a:lnSpc>
              <a:spcBef>
                <a:spcPts val="39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une classe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est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publique uniquement pour le module dans  lequel il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est</a:t>
            </a:r>
            <a:r>
              <a:rPr sz="2800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défini</a:t>
            </a:r>
            <a:endParaRPr sz="280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88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pas visible depuis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un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autre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 module</a:t>
            </a:r>
            <a:endParaRPr sz="2400">
              <a:latin typeface="Arial"/>
              <a:cs typeface="Arial"/>
            </a:endParaRPr>
          </a:p>
          <a:p>
            <a:pPr marL="470534" marR="172085" indent="-288290">
              <a:lnSpc>
                <a:spcPts val="2700"/>
              </a:lnSpc>
              <a:spcBef>
                <a:spcPts val="91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seuls les packages explicitement exportés par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un module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sont  visibles par un autre</a:t>
            </a:r>
            <a:r>
              <a:rPr sz="2400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module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7673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6175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Chargement des</a:t>
            </a:r>
            <a:r>
              <a:rPr spc="-75" dirty="0"/>
              <a:t> </a:t>
            </a:r>
            <a:r>
              <a:rPr spc="-5" dirty="0"/>
              <a:t>classes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18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5265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389379"/>
            <a:ext cx="9187815" cy="9690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3590"/>
              </a:lnSpc>
              <a:spcBef>
                <a:spcPts val="425"/>
              </a:spcBef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Le chargeur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de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classes est chargé de retrouver les  classes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800" y="26047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31483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800" y="36906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800" y="470915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250" y="2370074"/>
            <a:ext cx="9162415" cy="360934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5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il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y a une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hiérarchie de chargeurs de</a:t>
            </a:r>
            <a:r>
              <a:rPr sz="2800" spc="-8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classes</a:t>
            </a:r>
            <a:endParaRPr sz="2800">
              <a:latin typeface="Arial"/>
              <a:cs typeface="Arial"/>
            </a:endParaRPr>
          </a:p>
          <a:p>
            <a:pPr marL="38100" marR="97790">
              <a:lnSpc>
                <a:spcPct val="127099"/>
              </a:lnSpc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il cherche d'abord dans les classes de la plateforme Java  les classes sont chargées</a:t>
            </a:r>
            <a:r>
              <a:rPr sz="2800" spc="-5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par</a:t>
            </a:r>
            <a:endParaRPr sz="280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96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un </a:t>
            </a:r>
            <a:r>
              <a:rPr sz="2400" spc="5" dirty="0">
                <a:solidFill>
                  <a:srgbClr val="202020"/>
                </a:solidFill>
                <a:latin typeface="Courier New"/>
                <a:cs typeface="Courier New"/>
              </a:rPr>
              <a:t>new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,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l'appel d'une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méthode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statique, un</a:t>
            </a:r>
            <a:r>
              <a:rPr sz="2400" spc="10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02020"/>
                </a:solidFill>
                <a:latin typeface="Courier New"/>
                <a:cs typeface="Courier New"/>
              </a:rPr>
              <a:t>Class.forName()</a:t>
            </a:r>
            <a:endParaRPr sz="2400">
              <a:latin typeface="Courier New"/>
              <a:cs typeface="Courier New"/>
            </a:endParaRPr>
          </a:p>
          <a:p>
            <a:pPr marL="38100">
              <a:lnSpc>
                <a:spcPct val="100000"/>
              </a:lnSpc>
              <a:spcBef>
                <a:spcPts val="83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 chargement des classes est</a:t>
            </a:r>
            <a:r>
              <a:rPr sz="2800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linéaire</a:t>
            </a:r>
            <a:endParaRPr sz="280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95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pas de notion de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dépendances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entre les</a:t>
            </a:r>
            <a:r>
              <a:rPr sz="2400" spc="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classes</a:t>
            </a:r>
            <a:endParaRPr sz="240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67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il suit l'ordre de déclaration dans le</a:t>
            </a:r>
            <a:r>
              <a:rPr sz="2400" spc="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classpath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376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61753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Chargement des</a:t>
            </a:r>
            <a:r>
              <a:rPr spc="-75" dirty="0"/>
              <a:t> </a:t>
            </a:r>
            <a:r>
              <a:rPr spc="-5" dirty="0"/>
              <a:t>classes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389379"/>
            <a:ext cx="19310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</a:tabLst>
            </a:pP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Exemple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16535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1250" y="1853752"/>
            <a:ext cx="5086350" cy="114554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8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deux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versions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d'une classe</a:t>
            </a:r>
            <a:r>
              <a:rPr sz="2800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02020"/>
                </a:solidFill>
                <a:latin typeface="Courier New"/>
                <a:cs typeface="Courier New"/>
              </a:rPr>
              <a:t>Foo</a:t>
            </a:r>
            <a:endParaRPr sz="2800">
              <a:latin typeface="Courier New"/>
              <a:cs typeface="Courier New"/>
            </a:endParaRPr>
          </a:p>
          <a:p>
            <a:pPr marL="182880">
              <a:lnSpc>
                <a:spcPct val="100000"/>
              </a:lnSpc>
              <a:spcBef>
                <a:spcPts val="1190"/>
              </a:spcBef>
            </a:pPr>
            <a:r>
              <a:rPr sz="2700" spc="7" baseline="9259" dirty="0">
                <a:solidFill>
                  <a:srgbClr val="202020"/>
                </a:solidFill>
                <a:latin typeface="OpenSymbol"/>
                <a:cs typeface="OpenSymbol"/>
              </a:rPr>
              <a:t>–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dans deux jar</a:t>
            </a:r>
            <a:r>
              <a:rPr sz="2400" spc="3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02020"/>
                </a:solidFill>
                <a:latin typeface="Arial"/>
                <a:cs typeface="Arial"/>
              </a:rPr>
              <a:t>différents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0220" y="3012694"/>
            <a:ext cx="1437005" cy="7340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54000" indent="-215900">
              <a:lnSpc>
                <a:spcPct val="100000"/>
              </a:lnSpc>
              <a:spcBef>
                <a:spcPts val="484"/>
              </a:spcBef>
              <a:buSzPct val="45000"/>
              <a:buFont typeface="OpenSymbol"/>
              <a:buChar char="●"/>
              <a:tabLst>
                <a:tab pos="254000" algn="l"/>
              </a:tabLst>
            </a:pPr>
            <a:r>
              <a:rPr sz="2000" i="1" spc="-5" dirty="0">
                <a:solidFill>
                  <a:srgbClr val="202020"/>
                </a:solidFill>
                <a:latin typeface="Arial"/>
                <a:cs typeface="Arial"/>
              </a:rPr>
              <a:t>foo-1.1.jar</a:t>
            </a:r>
            <a:endParaRPr sz="2000">
              <a:latin typeface="Arial"/>
              <a:cs typeface="Arial"/>
            </a:endParaRPr>
          </a:p>
          <a:p>
            <a:pPr marL="254000" indent="-215900">
              <a:lnSpc>
                <a:spcPct val="100000"/>
              </a:lnSpc>
              <a:spcBef>
                <a:spcPts val="390"/>
              </a:spcBef>
              <a:buSzPct val="45000"/>
              <a:buFont typeface="OpenSymbol"/>
              <a:buChar char="●"/>
              <a:tabLst>
                <a:tab pos="254000" algn="l"/>
              </a:tabLst>
            </a:pPr>
            <a:r>
              <a:rPr sz="2000" i="1" spc="-5" dirty="0">
                <a:solidFill>
                  <a:srgbClr val="202020"/>
                </a:solidFill>
                <a:latin typeface="Arial"/>
                <a:cs typeface="Arial"/>
              </a:rPr>
              <a:t>foo-1.2.jar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0339" y="3970020"/>
            <a:ext cx="5006340" cy="1969770"/>
          </a:xfrm>
          <a:custGeom>
            <a:avLst/>
            <a:gdLst/>
            <a:ahLst/>
            <a:cxnLst/>
            <a:rect l="l" t="t" r="r" b="b"/>
            <a:pathLst>
              <a:path w="5006340" h="1969770">
                <a:moveTo>
                  <a:pt x="5006340" y="0"/>
                </a:moveTo>
                <a:lnTo>
                  <a:pt x="0" y="0"/>
                </a:lnTo>
                <a:lnTo>
                  <a:pt x="0" y="1969769"/>
                </a:lnTo>
                <a:lnTo>
                  <a:pt x="5006340" y="1969769"/>
                </a:lnTo>
                <a:close/>
              </a:path>
            </a:pathLst>
          </a:custGeom>
          <a:solidFill>
            <a:srgbClr val="F8F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0339" y="3970020"/>
            <a:ext cx="5006340" cy="196977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50"/>
              </a:spcBef>
            </a:pPr>
            <a:r>
              <a:rPr sz="1400" b="1" spc="-40" dirty="0">
                <a:solidFill>
                  <a:srgbClr val="7E0054"/>
                </a:solidFill>
                <a:latin typeface="Arial"/>
                <a:cs typeface="Arial"/>
              </a:rPr>
              <a:t>package</a:t>
            </a:r>
            <a:r>
              <a:rPr sz="1400" b="1" spc="20" dirty="0">
                <a:solidFill>
                  <a:srgbClr val="7E0054"/>
                </a:solidFill>
                <a:latin typeface="Arial"/>
                <a:cs typeface="Arial"/>
              </a:rPr>
              <a:t> </a:t>
            </a:r>
            <a:r>
              <a:rPr sz="1400" spc="155" dirty="0">
                <a:latin typeface="Arial"/>
                <a:cs typeface="Arial"/>
              </a:rPr>
              <a:t>org.antislashn.bar;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90170">
              <a:lnSpc>
                <a:spcPts val="1664"/>
              </a:lnSpc>
            </a:pPr>
            <a:r>
              <a:rPr sz="1400" spc="375" dirty="0">
                <a:solidFill>
                  <a:srgbClr val="202020"/>
                </a:solidFill>
                <a:latin typeface="Arial"/>
                <a:cs typeface="Arial"/>
              </a:rPr>
              <a:t>// </a:t>
            </a:r>
            <a:r>
              <a:rPr sz="1400" spc="120" dirty="0">
                <a:solidFill>
                  <a:srgbClr val="202020"/>
                </a:solidFill>
                <a:latin typeface="Arial"/>
                <a:cs typeface="Arial"/>
              </a:rPr>
              <a:t>version</a:t>
            </a:r>
            <a:r>
              <a:rPr sz="1400" spc="3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spc="114" dirty="0">
                <a:solidFill>
                  <a:srgbClr val="202020"/>
                </a:solidFill>
                <a:latin typeface="Arial"/>
                <a:cs typeface="Arial"/>
              </a:rPr>
              <a:t>1.1</a:t>
            </a:r>
            <a:endParaRPr sz="1400">
              <a:latin typeface="Arial"/>
              <a:cs typeface="Arial"/>
            </a:endParaRPr>
          </a:p>
          <a:p>
            <a:pPr marL="90170">
              <a:lnSpc>
                <a:spcPts val="1645"/>
              </a:lnSpc>
            </a:pPr>
            <a:r>
              <a:rPr sz="1400" b="1" spc="75" dirty="0">
                <a:solidFill>
                  <a:srgbClr val="7E0054"/>
                </a:solidFill>
                <a:latin typeface="Arial"/>
                <a:cs typeface="Arial"/>
              </a:rPr>
              <a:t>public </a:t>
            </a:r>
            <a:r>
              <a:rPr sz="1400" b="1" spc="65" dirty="0">
                <a:solidFill>
                  <a:srgbClr val="7E0054"/>
                </a:solidFill>
                <a:latin typeface="Arial"/>
                <a:cs typeface="Arial"/>
              </a:rPr>
              <a:t>class </a:t>
            </a:r>
            <a:r>
              <a:rPr sz="1400" spc="-40" dirty="0">
                <a:latin typeface="Arial"/>
                <a:cs typeface="Arial"/>
              </a:rPr>
              <a:t>Foo</a:t>
            </a:r>
            <a:r>
              <a:rPr sz="1400" spc="55" dirty="0">
                <a:latin typeface="Arial"/>
                <a:cs typeface="Arial"/>
              </a:rPr>
              <a:t> </a:t>
            </a:r>
            <a:r>
              <a:rPr sz="1400" spc="300" dirty="0"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988694" marR="204470" indent="-449580">
              <a:lnSpc>
                <a:spcPts val="1639"/>
              </a:lnSpc>
              <a:spcBef>
                <a:spcPts val="65"/>
              </a:spcBef>
            </a:pPr>
            <a:r>
              <a:rPr sz="1400" b="1" spc="75" dirty="0">
                <a:solidFill>
                  <a:srgbClr val="7E0054"/>
                </a:solidFill>
                <a:latin typeface="Arial"/>
                <a:cs typeface="Arial"/>
              </a:rPr>
              <a:t>public </a:t>
            </a:r>
            <a:r>
              <a:rPr sz="1400" b="1" spc="45" dirty="0">
                <a:solidFill>
                  <a:srgbClr val="7E0054"/>
                </a:solidFill>
                <a:latin typeface="Arial"/>
                <a:cs typeface="Arial"/>
              </a:rPr>
              <a:t>void </a:t>
            </a:r>
            <a:r>
              <a:rPr sz="1400" spc="130" dirty="0">
                <a:latin typeface="Arial"/>
                <a:cs typeface="Arial"/>
              </a:rPr>
              <a:t>sayHello() </a:t>
            </a:r>
            <a:r>
              <a:rPr sz="1400" spc="300" dirty="0">
                <a:latin typeface="Arial"/>
                <a:cs typeface="Arial"/>
              </a:rPr>
              <a:t>{  </a:t>
            </a:r>
            <a:r>
              <a:rPr sz="1400" spc="140" dirty="0">
                <a:latin typeface="Arial"/>
                <a:cs typeface="Arial"/>
              </a:rPr>
              <a:t>System.</a:t>
            </a:r>
            <a:r>
              <a:rPr sz="1400" b="1" i="1" spc="140" dirty="0">
                <a:solidFill>
                  <a:srgbClr val="0000BF"/>
                </a:solidFill>
                <a:latin typeface="Trebuchet MS"/>
                <a:cs typeface="Trebuchet MS"/>
              </a:rPr>
              <a:t>out</a:t>
            </a:r>
            <a:r>
              <a:rPr sz="1400" spc="140" dirty="0">
                <a:latin typeface="Arial"/>
                <a:cs typeface="Arial"/>
              </a:rPr>
              <a:t>.println(</a:t>
            </a:r>
            <a:r>
              <a:rPr sz="1400" spc="140" dirty="0">
                <a:solidFill>
                  <a:srgbClr val="2900FF"/>
                </a:solidFill>
                <a:latin typeface="Arial"/>
                <a:cs typeface="Arial"/>
              </a:rPr>
              <a:t>"Hello </a:t>
            </a:r>
            <a:r>
              <a:rPr sz="1400" spc="300" dirty="0">
                <a:solidFill>
                  <a:srgbClr val="2900FF"/>
                </a:solidFill>
                <a:latin typeface="Arial"/>
                <a:cs typeface="Arial"/>
              </a:rPr>
              <a:t>- </a:t>
            </a:r>
            <a:r>
              <a:rPr sz="1400" spc="-40" dirty="0">
                <a:solidFill>
                  <a:srgbClr val="2900FF"/>
                </a:solidFill>
                <a:latin typeface="Arial"/>
                <a:cs typeface="Arial"/>
              </a:rPr>
              <a:t>Foo</a:t>
            </a:r>
            <a:r>
              <a:rPr sz="1400" spc="85" dirty="0">
                <a:solidFill>
                  <a:srgbClr val="2900FF"/>
                </a:solidFill>
                <a:latin typeface="Arial"/>
                <a:cs typeface="Arial"/>
              </a:rPr>
              <a:t> </a:t>
            </a:r>
            <a:r>
              <a:rPr sz="1400" spc="195" dirty="0">
                <a:solidFill>
                  <a:srgbClr val="2900FF"/>
                </a:solidFill>
                <a:latin typeface="Arial"/>
                <a:cs typeface="Arial"/>
              </a:rPr>
              <a:t>v1.1"</a:t>
            </a:r>
            <a:r>
              <a:rPr sz="1400" spc="195" dirty="0">
                <a:latin typeface="Arial"/>
                <a:cs typeface="Arial"/>
              </a:rPr>
              <a:t>);</a:t>
            </a:r>
            <a:endParaRPr sz="1400">
              <a:latin typeface="Arial"/>
              <a:cs typeface="Arial"/>
            </a:endParaRPr>
          </a:p>
          <a:p>
            <a:pPr marL="539750">
              <a:lnSpc>
                <a:spcPts val="1580"/>
              </a:lnSpc>
            </a:pPr>
            <a:r>
              <a:rPr sz="1400" spc="300" dirty="0">
                <a:solidFill>
                  <a:srgbClr val="20202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90170">
              <a:lnSpc>
                <a:spcPts val="1660"/>
              </a:lnSpc>
            </a:pPr>
            <a:r>
              <a:rPr sz="1400" spc="300" dirty="0">
                <a:solidFill>
                  <a:srgbClr val="20202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00040" y="3959859"/>
            <a:ext cx="5039360" cy="2700020"/>
          </a:xfrm>
          <a:custGeom>
            <a:avLst/>
            <a:gdLst/>
            <a:ahLst/>
            <a:cxnLst/>
            <a:rect l="l" t="t" r="r" b="b"/>
            <a:pathLst>
              <a:path w="5039359" h="2700020">
                <a:moveTo>
                  <a:pt x="5039360" y="0"/>
                </a:moveTo>
                <a:lnTo>
                  <a:pt x="0" y="0"/>
                </a:lnTo>
                <a:lnTo>
                  <a:pt x="0" y="2700020"/>
                </a:lnTo>
                <a:lnTo>
                  <a:pt x="5039360" y="2700020"/>
                </a:lnTo>
                <a:close/>
              </a:path>
            </a:pathLst>
          </a:custGeom>
          <a:solidFill>
            <a:srgbClr val="F8FF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00040" y="3959859"/>
            <a:ext cx="5039360" cy="270002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50"/>
              </a:spcBef>
            </a:pPr>
            <a:r>
              <a:rPr sz="1400" b="1" spc="-40" dirty="0">
                <a:solidFill>
                  <a:srgbClr val="7E0054"/>
                </a:solidFill>
                <a:latin typeface="Arial"/>
                <a:cs typeface="Arial"/>
              </a:rPr>
              <a:t>package</a:t>
            </a:r>
            <a:r>
              <a:rPr sz="1400" b="1" spc="20" dirty="0">
                <a:solidFill>
                  <a:srgbClr val="7E0054"/>
                </a:solidFill>
                <a:latin typeface="Arial"/>
                <a:cs typeface="Arial"/>
              </a:rPr>
              <a:t> </a:t>
            </a:r>
            <a:r>
              <a:rPr sz="1400" spc="155" dirty="0">
                <a:latin typeface="Arial"/>
                <a:cs typeface="Arial"/>
              </a:rPr>
              <a:t>org.antislashn.bar;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Arial"/>
              <a:cs typeface="Arial"/>
            </a:endParaRPr>
          </a:p>
          <a:p>
            <a:pPr marL="90170">
              <a:lnSpc>
                <a:spcPts val="1660"/>
              </a:lnSpc>
            </a:pPr>
            <a:r>
              <a:rPr sz="1400" spc="375" dirty="0">
                <a:solidFill>
                  <a:srgbClr val="202020"/>
                </a:solidFill>
                <a:latin typeface="Arial"/>
                <a:cs typeface="Arial"/>
              </a:rPr>
              <a:t>// </a:t>
            </a:r>
            <a:r>
              <a:rPr sz="1400" spc="120" dirty="0">
                <a:solidFill>
                  <a:srgbClr val="202020"/>
                </a:solidFill>
                <a:latin typeface="Arial"/>
                <a:cs typeface="Arial"/>
              </a:rPr>
              <a:t>version</a:t>
            </a:r>
            <a:r>
              <a:rPr sz="1400" spc="3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400" spc="110" dirty="0">
                <a:solidFill>
                  <a:srgbClr val="202020"/>
                </a:solidFill>
                <a:latin typeface="Arial"/>
                <a:cs typeface="Arial"/>
              </a:rPr>
              <a:t>1.2</a:t>
            </a:r>
            <a:endParaRPr sz="1400">
              <a:latin typeface="Arial"/>
              <a:cs typeface="Arial"/>
            </a:endParaRPr>
          </a:p>
          <a:p>
            <a:pPr marL="90170">
              <a:lnSpc>
                <a:spcPts val="1645"/>
              </a:lnSpc>
            </a:pPr>
            <a:r>
              <a:rPr sz="1400" b="1" spc="75" dirty="0">
                <a:solidFill>
                  <a:srgbClr val="7E0054"/>
                </a:solidFill>
                <a:latin typeface="Arial"/>
                <a:cs typeface="Arial"/>
              </a:rPr>
              <a:t>public </a:t>
            </a:r>
            <a:r>
              <a:rPr sz="1400" b="1" spc="60" dirty="0">
                <a:solidFill>
                  <a:srgbClr val="7E0054"/>
                </a:solidFill>
                <a:latin typeface="Arial"/>
                <a:cs typeface="Arial"/>
              </a:rPr>
              <a:t>class </a:t>
            </a:r>
            <a:r>
              <a:rPr sz="1400" spc="-40" dirty="0">
                <a:latin typeface="Arial"/>
                <a:cs typeface="Arial"/>
              </a:rPr>
              <a:t>Foo</a:t>
            </a:r>
            <a:r>
              <a:rPr sz="1400" spc="75" dirty="0">
                <a:latin typeface="Arial"/>
                <a:cs typeface="Arial"/>
              </a:rPr>
              <a:t> </a:t>
            </a:r>
            <a:r>
              <a:rPr sz="1400" spc="300" dirty="0"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989330" marR="237490" indent="-449580">
              <a:lnSpc>
                <a:spcPts val="1639"/>
              </a:lnSpc>
              <a:spcBef>
                <a:spcPts val="70"/>
              </a:spcBef>
            </a:pPr>
            <a:r>
              <a:rPr sz="1400" b="1" spc="75" dirty="0">
                <a:solidFill>
                  <a:srgbClr val="7E0054"/>
                </a:solidFill>
                <a:latin typeface="Arial"/>
                <a:cs typeface="Arial"/>
              </a:rPr>
              <a:t>public </a:t>
            </a:r>
            <a:r>
              <a:rPr sz="1400" b="1" spc="45" dirty="0">
                <a:solidFill>
                  <a:srgbClr val="7E0054"/>
                </a:solidFill>
                <a:latin typeface="Arial"/>
                <a:cs typeface="Arial"/>
              </a:rPr>
              <a:t>void </a:t>
            </a:r>
            <a:r>
              <a:rPr sz="1400" spc="130" dirty="0">
                <a:latin typeface="Arial"/>
                <a:cs typeface="Arial"/>
              </a:rPr>
              <a:t>sayHello() </a:t>
            </a:r>
            <a:r>
              <a:rPr sz="1400" spc="300" dirty="0">
                <a:latin typeface="Arial"/>
                <a:cs typeface="Arial"/>
              </a:rPr>
              <a:t>{  </a:t>
            </a:r>
            <a:r>
              <a:rPr sz="1400" spc="140" dirty="0">
                <a:latin typeface="Arial"/>
                <a:cs typeface="Arial"/>
              </a:rPr>
              <a:t>System.</a:t>
            </a:r>
            <a:r>
              <a:rPr sz="1400" b="1" i="1" spc="140" dirty="0">
                <a:solidFill>
                  <a:srgbClr val="0000BF"/>
                </a:solidFill>
                <a:latin typeface="Trebuchet MS"/>
                <a:cs typeface="Trebuchet MS"/>
              </a:rPr>
              <a:t>out</a:t>
            </a:r>
            <a:r>
              <a:rPr sz="1400" spc="140" dirty="0">
                <a:latin typeface="Arial"/>
                <a:cs typeface="Arial"/>
              </a:rPr>
              <a:t>.println(</a:t>
            </a:r>
            <a:r>
              <a:rPr sz="1400" spc="140" dirty="0">
                <a:solidFill>
                  <a:srgbClr val="2900FF"/>
                </a:solidFill>
                <a:latin typeface="Arial"/>
                <a:cs typeface="Arial"/>
              </a:rPr>
              <a:t>"Hello </a:t>
            </a:r>
            <a:r>
              <a:rPr sz="1400" spc="300" dirty="0">
                <a:solidFill>
                  <a:srgbClr val="2900FF"/>
                </a:solidFill>
                <a:latin typeface="Arial"/>
                <a:cs typeface="Arial"/>
              </a:rPr>
              <a:t>- </a:t>
            </a:r>
            <a:r>
              <a:rPr sz="1400" spc="-40" dirty="0">
                <a:solidFill>
                  <a:srgbClr val="2900FF"/>
                </a:solidFill>
                <a:latin typeface="Arial"/>
                <a:cs typeface="Arial"/>
              </a:rPr>
              <a:t>Foo</a:t>
            </a:r>
            <a:r>
              <a:rPr sz="1400" spc="90" dirty="0">
                <a:solidFill>
                  <a:srgbClr val="2900FF"/>
                </a:solidFill>
                <a:latin typeface="Arial"/>
                <a:cs typeface="Arial"/>
              </a:rPr>
              <a:t> </a:t>
            </a:r>
            <a:r>
              <a:rPr sz="1400" spc="195" dirty="0">
                <a:solidFill>
                  <a:srgbClr val="2900FF"/>
                </a:solidFill>
                <a:latin typeface="Arial"/>
                <a:cs typeface="Arial"/>
              </a:rPr>
              <a:t>v1.2"</a:t>
            </a:r>
            <a:r>
              <a:rPr sz="1400" spc="195" dirty="0">
                <a:latin typeface="Arial"/>
                <a:cs typeface="Arial"/>
              </a:rPr>
              <a:t>);</a:t>
            </a:r>
            <a:endParaRPr sz="1400">
              <a:latin typeface="Arial"/>
              <a:cs typeface="Arial"/>
            </a:endParaRPr>
          </a:p>
          <a:p>
            <a:pPr marL="539750">
              <a:lnSpc>
                <a:spcPts val="1600"/>
              </a:lnSpc>
            </a:pPr>
            <a:r>
              <a:rPr sz="1400" spc="300" dirty="0">
                <a:solidFill>
                  <a:srgbClr val="20202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989330" marR="627380" indent="-449580">
              <a:lnSpc>
                <a:spcPts val="1650"/>
              </a:lnSpc>
            </a:pPr>
            <a:r>
              <a:rPr sz="1400" b="1" spc="75" dirty="0">
                <a:solidFill>
                  <a:srgbClr val="7E0054"/>
                </a:solidFill>
                <a:latin typeface="Arial"/>
                <a:cs typeface="Arial"/>
              </a:rPr>
              <a:t>public </a:t>
            </a:r>
            <a:r>
              <a:rPr sz="1400" b="1" spc="45" dirty="0">
                <a:solidFill>
                  <a:srgbClr val="7E0054"/>
                </a:solidFill>
                <a:latin typeface="Arial"/>
                <a:cs typeface="Arial"/>
              </a:rPr>
              <a:t>void </a:t>
            </a:r>
            <a:r>
              <a:rPr sz="1400" spc="130" dirty="0">
                <a:latin typeface="Arial"/>
                <a:cs typeface="Arial"/>
              </a:rPr>
              <a:t>sayHello(String </a:t>
            </a:r>
            <a:r>
              <a:rPr sz="1400" spc="-30" dirty="0">
                <a:solidFill>
                  <a:srgbClr val="693D3D"/>
                </a:solidFill>
                <a:latin typeface="Arial"/>
                <a:cs typeface="Arial"/>
              </a:rPr>
              <a:t>name</a:t>
            </a:r>
            <a:r>
              <a:rPr sz="1400" spc="-30" dirty="0">
                <a:latin typeface="Arial"/>
                <a:cs typeface="Arial"/>
              </a:rPr>
              <a:t>) </a:t>
            </a:r>
            <a:r>
              <a:rPr sz="1400" spc="300" dirty="0">
                <a:latin typeface="Arial"/>
                <a:cs typeface="Arial"/>
              </a:rPr>
              <a:t>{  </a:t>
            </a:r>
            <a:r>
              <a:rPr sz="1400" spc="150" dirty="0">
                <a:latin typeface="Arial"/>
                <a:cs typeface="Arial"/>
              </a:rPr>
              <a:t>System.</a:t>
            </a:r>
            <a:r>
              <a:rPr sz="1400" b="1" i="1" spc="150" dirty="0">
                <a:solidFill>
                  <a:srgbClr val="0000BF"/>
                </a:solidFill>
                <a:latin typeface="Trebuchet MS"/>
                <a:cs typeface="Trebuchet MS"/>
              </a:rPr>
              <a:t>out</a:t>
            </a:r>
            <a:r>
              <a:rPr sz="1400" spc="150" dirty="0">
                <a:latin typeface="Arial"/>
                <a:cs typeface="Arial"/>
              </a:rPr>
              <a:t>.println(</a:t>
            </a:r>
            <a:r>
              <a:rPr sz="1400" spc="150" dirty="0">
                <a:solidFill>
                  <a:srgbClr val="2900FF"/>
                </a:solidFill>
                <a:latin typeface="Arial"/>
                <a:cs typeface="Arial"/>
              </a:rPr>
              <a:t>"Hello,</a:t>
            </a:r>
            <a:r>
              <a:rPr sz="1400" spc="305" dirty="0">
                <a:solidFill>
                  <a:srgbClr val="2900FF"/>
                </a:solidFill>
                <a:latin typeface="Arial"/>
                <a:cs typeface="Arial"/>
              </a:rPr>
              <a:t> </a:t>
            </a:r>
            <a:r>
              <a:rPr sz="1400" spc="55" dirty="0">
                <a:solidFill>
                  <a:srgbClr val="2900FF"/>
                </a:solidFill>
                <a:latin typeface="Arial"/>
                <a:cs typeface="Arial"/>
              </a:rPr>
              <a:t>"</a:t>
            </a:r>
            <a:r>
              <a:rPr sz="1400" spc="55" dirty="0">
                <a:latin typeface="Arial"/>
                <a:cs typeface="Arial"/>
              </a:rPr>
              <a:t>+</a:t>
            </a:r>
            <a:r>
              <a:rPr sz="1400" spc="55" dirty="0">
                <a:solidFill>
                  <a:srgbClr val="693D3D"/>
                </a:solidFill>
                <a:latin typeface="Arial"/>
                <a:cs typeface="Arial"/>
              </a:rPr>
              <a:t>name</a:t>
            </a:r>
            <a:r>
              <a:rPr sz="1400" spc="55" dirty="0">
                <a:latin typeface="Arial"/>
                <a:cs typeface="Arial"/>
              </a:rPr>
              <a:t>);</a:t>
            </a:r>
            <a:endParaRPr sz="1400">
              <a:latin typeface="Arial"/>
              <a:cs typeface="Arial"/>
            </a:endParaRPr>
          </a:p>
          <a:p>
            <a:pPr marL="539750">
              <a:lnSpc>
                <a:spcPts val="1575"/>
              </a:lnSpc>
            </a:pPr>
            <a:r>
              <a:rPr sz="1400" spc="300" dirty="0">
                <a:solidFill>
                  <a:srgbClr val="20202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  <a:p>
            <a:pPr marL="90170">
              <a:lnSpc>
                <a:spcPts val="1664"/>
              </a:lnSpc>
            </a:pPr>
            <a:r>
              <a:rPr sz="1400" spc="300" dirty="0">
                <a:solidFill>
                  <a:srgbClr val="20202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048759" y="5842000"/>
            <a:ext cx="1823720" cy="568960"/>
            <a:chOff x="4048759" y="5842000"/>
            <a:chExt cx="1823720" cy="568960"/>
          </a:xfrm>
        </p:grpSpPr>
        <p:sp>
          <p:nvSpPr>
            <p:cNvPr id="12" name="object 12"/>
            <p:cNvSpPr/>
            <p:nvPr/>
          </p:nvSpPr>
          <p:spPr>
            <a:xfrm>
              <a:off x="4290059" y="5891530"/>
              <a:ext cx="1435100" cy="472440"/>
            </a:xfrm>
            <a:custGeom>
              <a:avLst/>
              <a:gdLst/>
              <a:ahLst/>
              <a:cxnLst/>
              <a:rect l="l" t="t" r="r" b="b"/>
              <a:pathLst>
                <a:path w="1435100" h="472439">
                  <a:moveTo>
                    <a:pt x="1435100" y="0"/>
                  </a:moveTo>
                  <a:lnTo>
                    <a:pt x="0" y="4724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701029" y="5842000"/>
              <a:ext cx="171450" cy="102870"/>
            </a:xfrm>
            <a:custGeom>
              <a:avLst/>
              <a:gdLst/>
              <a:ahLst/>
              <a:cxnLst/>
              <a:rect l="l" t="t" r="r" b="b"/>
              <a:pathLst>
                <a:path w="171450" h="102870">
                  <a:moveTo>
                    <a:pt x="0" y="0"/>
                  </a:moveTo>
                  <a:lnTo>
                    <a:pt x="34290" y="102869"/>
                  </a:lnTo>
                  <a:lnTo>
                    <a:pt x="171450" y="1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048759" y="6363969"/>
              <a:ext cx="241300" cy="46990"/>
            </a:xfrm>
            <a:custGeom>
              <a:avLst/>
              <a:gdLst/>
              <a:ahLst/>
              <a:cxnLst/>
              <a:rect l="l" t="t" r="r" b="b"/>
              <a:pathLst>
                <a:path w="241300" h="46989">
                  <a:moveTo>
                    <a:pt x="241300" y="0"/>
                  </a:moveTo>
                  <a:lnTo>
                    <a:pt x="0" y="4698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79929" y="6300470"/>
            <a:ext cx="1979930" cy="346710"/>
          </a:xfrm>
          <a:prstGeom prst="rect">
            <a:avLst/>
          </a:prstGeom>
          <a:solidFill>
            <a:srgbClr val="DCDCDC"/>
          </a:solidFill>
          <a:ln w="3175">
            <a:solidFill>
              <a:srgbClr val="000000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89535">
              <a:lnSpc>
                <a:spcPct val="100000"/>
              </a:lnSpc>
              <a:spcBef>
                <a:spcPts val="180"/>
              </a:spcBef>
            </a:pPr>
            <a:r>
              <a:rPr sz="1800" spc="-10" dirty="0">
                <a:solidFill>
                  <a:srgbClr val="202020"/>
                </a:solidFill>
                <a:latin typeface="Arial"/>
                <a:cs typeface="Arial"/>
              </a:rPr>
              <a:t>nouvelle</a:t>
            </a:r>
            <a:r>
              <a:rPr sz="1800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02020"/>
                </a:solidFill>
                <a:latin typeface="Arial"/>
                <a:cs typeface="Arial"/>
              </a:rPr>
              <a:t>méthode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19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381093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100" y="120650"/>
            <a:ext cx="4191000" cy="55107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508" dirty="0"/>
              <a:t>JDK :</a:t>
            </a:r>
            <a:r>
              <a:rPr sz="3508" spc="-75" dirty="0"/>
              <a:t> </a:t>
            </a:r>
            <a:r>
              <a:rPr sz="3508" spc="-13" dirty="0"/>
              <a:t>release</a:t>
            </a:r>
            <a:endParaRPr sz="3508" dirty="0"/>
          </a:p>
        </p:txBody>
      </p:sp>
      <p:sp>
        <p:nvSpPr>
          <p:cNvPr id="3" name="object 3"/>
          <p:cNvSpPr txBox="1"/>
          <p:nvPr/>
        </p:nvSpPr>
        <p:spPr>
          <a:xfrm>
            <a:off x="804232" y="2290531"/>
            <a:ext cx="7711501" cy="294653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lnSpc>
                <a:spcPts val="2640"/>
              </a:lnSpc>
              <a:spcBef>
                <a:spcPts val="88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spc="-4" dirty="0">
                <a:latin typeface="Calibri Light"/>
                <a:cs typeface="Calibri Light"/>
              </a:rPr>
              <a:t>Jusqu'à </a:t>
            </a:r>
            <a:r>
              <a:rPr sz="2280" spc="-18" dirty="0">
                <a:latin typeface="Calibri Light"/>
                <a:cs typeface="Calibri Light"/>
              </a:rPr>
              <a:t>Java </a:t>
            </a:r>
            <a:r>
              <a:rPr sz="2280" dirty="0">
                <a:latin typeface="Calibri Light"/>
                <a:cs typeface="Calibri Light"/>
              </a:rPr>
              <a:t>9</a:t>
            </a:r>
            <a:r>
              <a:rPr sz="2280" spc="9" dirty="0">
                <a:latin typeface="Calibri Light"/>
                <a:cs typeface="Calibri Light"/>
              </a:rPr>
              <a:t> </a:t>
            </a:r>
            <a:r>
              <a:rPr sz="2280" dirty="0">
                <a:latin typeface="Calibri Light"/>
                <a:cs typeface="Calibri Light"/>
              </a:rPr>
              <a:t>:</a:t>
            </a:r>
          </a:p>
          <a:p>
            <a:pPr marL="612654" lvl="1" indent="-200505">
              <a:lnSpc>
                <a:spcPts val="2070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9" dirty="0">
                <a:latin typeface="Calibri Light"/>
                <a:cs typeface="Calibri Light"/>
              </a:rPr>
              <a:t>fonctionnement </a:t>
            </a:r>
            <a:r>
              <a:rPr sz="1930" dirty="0">
                <a:latin typeface="Calibri Light"/>
                <a:cs typeface="Calibri Light"/>
              </a:rPr>
              <a:t>en </a:t>
            </a:r>
            <a:r>
              <a:rPr sz="2829" spc="6" baseline="1291" dirty="0">
                <a:latin typeface="Calibri Light"/>
                <a:cs typeface="Calibri Light"/>
              </a:rPr>
              <a:t>features </a:t>
            </a:r>
            <a:r>
              <a:rPr sz="1930" spc="-9" dirty="0">
                <a:latin typeface="Calibri Light"/>
                <a:cs typeface="Calibri Light"/>
              </a:rPr>
              <a:t>release</a:t>
            </a:r>
            <a:r>
              <a:rPr sz="1930" spc="4" dirty="0">
                <a:latin typeface="Calibri Light"/>
                <a:cs typeface="Calibri Light"/>
              </a:rPr>
              <a:t> </a:t>
            </a:r>
            <a:r>
              <a:rPr sz="1930" dirty="0">
                <a:latin typeface="Calibri Light"/>
                <a:cs typeface="Calibri Light"/>
              </a:rPr>
              <a:t>:</a:t>
            </a:r>
          </a:p>
          <a:p>
            <a:pPr marL="612654" lvl="1" indent="-200505">
              <a:lnSpc>
                <a:spcPts val="2061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4" dirty="0">
                <a:latin typeface="Calibri Light"/>
                <a:cs typeface="Calibri Light"/>
              </a:rPr>
              <a:t>Une </a:t>
            </a:r>
            <a:r>
              <a:rPr sz="1930" spc="-13" dirty="0">
                <a:latin typeface="Calibri Light"/>
                <a:cs typeface="Calibri Light"/>
              </a:rPr>
              <a:t>liste </a:t>
            </a:r>
            <a:r>
              <a:rPr sz="1930" spc="-4" dirty="0">
                <a:latin typeface="Calibri Light"/>
                <a:cs typeface="Calibri Light"/>
              </a:rPr>
              <a:t>de </a:t>
            </a:r>
            <a:r>
              <a:rPr sz="1930" spc="-9" dirty="0">
                <a:latin typeface="Calibri Light"/>
                <a:cs typeface="Calibri Light"/>
              </a:rPr>
              <a:t>fonctionnalités été </a:t>
            </a:r>
            <a:r>
              <a:rPr sz="1930" spc="-4" dirty="0">
                <a:latin typeface="Calibri Light"/>
                <a:cs typeface="Calibri Light"/>
              </a:rPr>
              <a:t>définie pour une</a:t>
            </a:r>
            <a:r>
              <a:rPr sz="1930" spc="61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release</a:t>
            </a:r>
            <a:endParaRPr sz="1930" dirty="0">
              <a:latin typeface="Calibri Light"/>
              <a:cs typeface="Calibri Light"/>
            </a:endParaRPr>
          </a:p>
          <a:p>
            <a:pPr marL="612654" lvl="1" indent="-200505">
              <a:lnSpc>
                <a:spcPts val="2052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dirty="0">
                <a:latin typeface="Calibri Light"/>
                <a:cs typeface="Calibri Light"/>
              </a:rPr>
              <a:t>La </a:t>
            </a:r>
            <a:r>
              <a:rPr sz="1930" spc="-13" dirty="0">
                <a:latin typeface="Calibri Light"/>
                <a:cs typeface="Calibri Light"/>
              </a:rPr>
              <a:t>date </a:t>
            </a:r>
            <a:r>
              <a:rPr sz="1930" spc="-4" dirty="0">
                <a:latin typeface="Calibri Light"/>
                <a:cs typeface="Calibri Light"/>
              </a:rPr>
              <a:t>de release </a:t>
            </a:r>
            <a:r>
              <a:rPr sz="1930" spc="-9" dirty="0">
                <a:latin typeface="Calibri Light"/>
                <a:cs typeface="Calibri Light"/>
              </a:rPr>
              <a:t>été </a:t>
            </a:r>
            <a:r>
              <a:rPr sz="1930" spc="-4" dirty="0">
                <a:latin typeface="Calibri Light"/>
                <a:cs typeface="Calibri Light"/>
              </a:rPr>
              <a:t>planifiée </a:t>
            </a:r>
            <a:r>
              <a:rPr sz="1930" dirty="0">
                <a:latin typeface="Calibri Light"/>
                <a:cs typeface="Calibri Light"/>
              </a:rPr>
              <a:t>: </a:t>
            </a:r>
            <a:r>
              <a:rPr sz="1930" spc="-9" dirty="0">
                <a:latin typeface="Calibri Light"/>
                <a:cs typeface="Calibri Light"/>
              </a:rPr>
              <a:t>généralement une toute </a:t>
            </a:r>
            <a:r>
              <a:rPr sz="1930" dirty="0">
                <a:latin typeface="Calibri Light"/>
                <a:cs typeface="Calibri Light"/>
              </a:rPr>
              <a:t>les 2</a:t>
            </a:r>
            <a:r>
              <a:rPr sz="1930" spc="53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ans</a:t>
            </a:r>
            <a:endParaRPr sz="1930" dirty="0">
              <a:latin typeface="Calibri Light"/>
              <a:cs typeface="Calibri Light"/>
            </a:endParaRPr>
          </a:p>
          <a:p>
            <a:pPr marL="612654" lvl="1" indent="-200505">
              <a:lnSpc>
                <a:spcPts val="2158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4" dirty="0">
                <a:latin typeface="Calibri Light"/>
                <a:cs typeface="Calibri Light"/>
              </a:rPr>
              <a:t>Dès </a:t>
            </a:r>
            <a:r>
              <a:rPr sz="1930" spc="-9" dirty="0">
                <a:latin typeface="Calibri Light"/>
                <a:cs typeface="Calibri Light"/>
              </a:rPr>
              <a:t>qu'une fonctionnalités prenait </a:t>
            </a:r>
            <a:r>
              <a:rPr sz="1930" spc="-4" dirty="0">
                <a:latin typeface="Calibri Light"/>
                <a:cs typeface="Calibri Light"/>
              </a:rPr>
              <a:t>plus de </a:t>
            </a:r>
            <a:r>
              <a:rPr sz="1930" spc="-9" dirty="0">
                <a:latin typeface="Calibri Light"/>
                <a:cs typeface="Calibri Light"/>
              </a:rPr>
              <a:t>temps </a:t>
            </a:r>
            <a:r>
              <a:rPr sz="1930" dirty="0">
                <a:latin typeface="Calibri Light"/>
                <a:cs typeface="Calibri Light"/>
              </a:rPr>
              <a:t>: la </a:t>
            </a:r>
            <a:r>
              <a:rPr sz="1930" spc="-9" dirty="0">
                <a:latin typeface="Calibri Light"/>
                <a:cs typeface="Calibri Light"/>
              </a:rPr>
              <a:t>release </a:t>
            </a:r>
            <a:r>
              <a:rPr sz="1930" spc="-13" dirty="0">
                <a:latin typeface="Calibri Light"/>
                <a:cs typeface="Calibri Light"/>
              </a:rPr>
              <a:t>est</a:t>
            </a:r>
            <a:r>
              <a:rPr sz="1930" spc="79" dirty="0">
                <a:latin typeface="Calibri Light"/>
                <a:cs typeface="Calibri Light"/>
              </a:rPr>
              <a:t> </a:t>
            </a:r>
            <a:r>
              <a:rPr sz="1930" spc="-9" dirty="0">
                <a:latin typeface="Calibri Light"/>
                <a:cs typeface="Calibri Light"/>
              </a:rPr>
              <a:t>décalée</a:t>
            </a:r>
            <a:endParaRPr sz="1930" dirty="0">
              <a:latin typeface="Calibri Light"/>
              <a:cs typeface="Calibri Light"/>
            </a:endParaRPr>
          </a:p>
          <a:p>
            <a:pPr lvl="1">
              <a:spcBef>
                <a:spcPts val="31"/>
              </a:spcBef>
              <a:buFont typeface="Wingdings"/>
              <a:buChar char=""/>
            </a:pPr>
            <a:endParaRPr sz="2324" dirty="0">
              <a:latin typeface="Calibri Light"/>
              <a:cs typeface="Calibri Light"/>
            </a:endParaRPr>
          </a:p>
          <a:p>
            <a:pPr marL="211644" indent="-200505">
              <a:lnSpc>
                <a:spcPts val="2596"/>
              </a:lnSpc>
              <a:buFont typeface="Wingdings"/>
              <a:buChar char=""/>
              <a:tabLst>
                <a:tab pos="211644" algn="l"/>
              </a:tabLst>
            </a:pPr>
            <a:r>
              <a:rPr sz="2280" spc="-4" dirty="0">
                <a:latin typeface="Calibri Light"/>
                <a:cs typeface="Calibri Light"/>
              </a:rPr>
              <a:t>Conséquence </a:t>
            </a:r>
            <a:r>
              <a:rPr sz="2280" dirty="0">
                <a:latin typeface="Calibri Light"/>
                <a:cs typeface="Calibri Light"/>
              </a:rPr>
              <a:t>:</a:t>
            </a:r>
          </a:p>
          <a:p>
            <a:pPr marL="612654" lvl="1" indent="-200505">
              <a:lnSpc>
                <a:spcPts val="2070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4" dirty="0">
                <a:latin typeface="Calibri Light"/>
                <a:cs typeface="Calibri Light"/>
              </a:rPr>
              <a:t>Des </a:t>
            </a:r>
            <a:r>
              <a:rPr sz="1930" spc="-9" dirty="0">
                <a:latin typeface="Calibri Light"/>
                <a:cs typeface="Calibri Light"/>
              </a:rPr>
              <a:t>releases </a:t>
            </a:r>
            <a:r>
              <a:rPr sz="1930" spc="-4" dirty="0">
                <a:latin typeface="Calibri Light"/>
                <a:cs typeface="Calibri Light"/>
              </a:rPr>
              <a:t>de tailles </a:t>
            </a:r>
            <a:r>
              <a:rPr sz="1930" spc="-9" dirty="0">
                <a:latin typeface="Calibri Light"/>
                <a:cs typeface="Calibri Light"/>
              </a:rPr>
              <a:t>importantes </a:t>
            </a:r>
            <a:r>
              <a:rPr sz="1930" spc="-4" dirty="0">
                <a:latin typeface="Calibri Light"/>
                <a:cs typeface="Calibri Light"/>
              </a:rPr>
              <a:t>difficile </a:t>
            </a:r>
            <a:r>
              <a:rPr sz="1930" dirty="0">
                <a:latin typeface="Calibri Light"/>
                <a:cs typeface="Calibri Light"/>
              </a:rPr>
              <a:t>à</a:t>
            </a:r>
            <a:r>
              <a:rPr sz="1930" spc="9" dirty="0">
                <a:latin typeface="Calibri Light"/>
                <a:cs typeface="Calibri Light"/>
              </a:rPr>
              <a:t> </a:t>
            </a:r>
            <a:r>
              <a:rPr sz="1930" dirty="0">
                <a:latin typeface="Calibri Light"/>
                <a:cs typeface="Calibri Light"/>
              </a:rPr>
              <a:t>sortir</a:t>
            </a:r>
          </a:p>
          <a:p>
            <a:pPr marL="612654" lvl="1" indent="-200505">
              <a:lnSpc>
                <a:spcPts val="2061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4" dirty="0">
                <a:latin typeface="Calibri Light"/>
                <a:cs typeface="Calibri Light"/>
              </a:rPr>
              <a:t>Des </a:t>
            </a:r>
            <a:r>
              <a:rPr sz="1930" spc="-9" dirty="0">
                <a:latin typeface="Calibri Light"/>
                <a:cs typeface="Calibri Light"/>
              </a:rPr>
              <a:t>releases </a:t>
            </a:r>
            <a:r>
              <a:rPr sz="1930" spc="-4" dirty="0">
                <a:latin typeface="Calibri Light"/>
                <a:cs typeface="Calibri Light"/>
              </a:rPr>
              <a:t>de </a:t>
            </a:r>
            <a:r>
              <a:rPr sz="1930" dirty="0">
                <a:latin typeface="Calibri Light"/>
                <a:cs typeface="Calibri Light"/>
              </a:rPr>
              <a:t>3 </a:t>
            </a:r>
            <a:r>
              <a:rPr sz="1930" spc="-4" dirty="0">
                <a:latin typeface="Calibri Light"/>
                <a:cs typeface="Calibri Light"/>
              </a:rPr>
              <a:t>ans </a:t>
            </a:r>
            <a:r>
              <a:rPr sz="1930" spc="-9" dirty="0">
                <a:latin typeface="Calibri Light"/>
                <a:cs typeface="Calibri Light"/>
              </a:rPr>
              <a:t>plutôt que </a:t>
            </a:r>
            <a:r>
              <a:rPr sz="1930" dirty="0">
                <a:latin typeface="Calibri Light"/>
                <a:cs typeface="Calibri Light"/>
              </a:rPr>
              <a:t>2 : </a:t>
            </a:r>
            <a:r>
              <a:rPr sz="1930" spc="-4" dirty="0">
                <a:latin typeface="Calibri Light"/>
                <a:cs typeface="Calibri Light"/>
              </a:rPr>
              <a:t>3,5 ans </a:t>
            </a:r>
            <a:r>
              <a:rPr sz="1930" spc="-13" dirty="0">
                <a:latin typeface="Calibri Light"/>
                <a:cs typeface="Calibri Light"/>
              </a:rPr>
              <a:t>entre </a:t>
            </a:r>
            <a:r>
              <a:rPr sz="1930" spc="-22" dirty="0">
                <a:latin typeface="Calibri Light"/>
                <a:cs typeface="Calibri Light"/>
              </a:rPr>
              <a:t>Java </a:t>
            </a:r>
            <a:r>
              <a:rPr sz="1930" dirty="0">
                <a:latin typeface="Calibri Light"/>
                <a:cs typeface="Calibri Light"/>
              </a:rPr>
              <a:t>8 </a:t>
            </a:r>
            <a:r>
              <a:rPr sz="1930" spc="-9" dirty="0">
                <a:latin typeface="Calibri Light"/>
                <a:cs typeface="Calibri Light"/>
              </a:rPr>
              <a:t>et </a:t>
            </a:r>
            <a:r>
              <a:rPr sz="1930" dirty="0">
                <a:latin typeface="Calibri Light"/>
                <a:cs typeface="Calibri Light"/>
              </a:rPr>
              <a:t>9</a:t>
            </a:r>
            <a:r>
              <a:rPr sz="1930" spc="83" dirty="0">
                <a:latin typeface="Calibri Light"/>
                <a:cs typeface="Calibri Light"/>
              </a:rPr>
              <a:t> </a:t>
            </a:r>
            <a:r>
              <a:rPr sz="1930" dirty="0">
                <a:latin typeface="Calibri Light"/>
                <a:cs typeface="Calibri Light"/>
              </a:rPr>
              <a:t>!</a:t>
            </a:r>
          </a:p>
          <a:p>
            <a:pPr marL="612654" lvl="1" indent="-200505">
              <a:lnSpc>
                <a:spcPts val="2166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4" dirty="0">
                <a:latin typeface="Calibri Light"/>
                <a:cs typeface="Calibri Light"/>
              </a:rPr>
              <a:t>Compliqué </a:t>
            </a:r>
            <a:r>
              <a:rPr sz="1930" dirty="0">
                <a:latin typeface="Calibri Light"/>
                <a:cs typeface="Calibri Light"/>
              </a:rPr>
              <a:t>à </a:t>
            </a:r>
            <a:r>
              <a:rPr sz="1930" spc="-13" dirty="0">
                <a:latin typeface="Calibri Light"/>
                <a:cs typeface="Calibri Light"/>
              </a:rPr>
              <a:t>prendre </a:t>
            </a:r>
            <a:r>
              <a:rPr sz="1930" dirty="0">
                <a:latin typeface="Calibri Light"/>
                <a:cs typeface="Calibri Light"/>
              </a:rPr>
              <a:t>en </a:t>
            </a:r>
            <a:r>
              <a:rPr sz="1930" spc="-4" dirty="0">
                <a:latin typeface="Calibri Light"/>
                <a:cs typeface="Calibri Light"/>
              </a:rPr>
              <a:t>main par </a:t>
            </a:r>
            <a:r>
              <a:rPr sz="1930" dirty="0">
                <a:latin typeface="Calibri Light"/>
                <a:cs typeface="Calibri Light"/>
              </a:rPr>
              <a:t>les</a:t>
            </a:r>
            <a:r>
              <a:rPr sz="1930" spc="18" dirty="0">
                <a:latin typeface="Calibri Light"/>
                <a:cs typeface="Calibri Light"/>
              </a:rPr>
              <a:t> </a:t>
            </a:r>
            <a:r>
              <a:rPr sz="1930" spc="-9" dirty="0">
                <a:latin typeface="Calibri Light"/>
                <a:cs typeface="Calibri Light"/>
              </a:rPr>
              <a:t>développeurs</a:t>
            </a:r>
            <a:endParaRPr sz="193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5896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Chargement des</a:t>
            </a:r>
            <a:r>
              <a:rPr spc="-70" dirty="0"/>
              <a:t> </a:t>
            </a:r>
            <a:r>
              <a:rPr spc="-5" dirty="0"/>
              <a:t>classe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20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389379"/>
            <a:ext cx="7470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</a:tabLst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Une classe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utilise la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version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1.2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de</a:t>
            </a:r>
            <a:r>
              <a:rPr sz="3200" spc="7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02020"/>
                </a:solidFill>
                <a:latin typeface="Courier New"/>
                <a:cs typeface="Courier New"/>
              </a:rPr>
              <a:t>Foo</a:t>
            </a:r>
            <a:endParaRPr sz="32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8194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39770" y="2052320"/>
            <a:ext cx="3291840" cy="55372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89535" marR="951230">
              <a:lnSpc>
                <a:spcPts val="1639"/>
              </a:lnSpc>
              <a:spcBef>
                <a:spcPts val="335"/>
              </a:spcBef>
            </a:pPr>
            <a:r>
              <a:rPr sz="1400" spc="-40" dirty="0">
                <a:latin typeface="Arial"/>
                <a:cs typeface="Arial"/>
              </a:rPr>
              <a:t>Foo </a:t>
            </a:r>
            <a:r>
              <a:rPr sz="1400" spc="114" dirty="0">
                <a:solidFill>
                  <a:srgbClr val="693D3D"/>
                </a:solidFill>
                <a:latin typeface="Arial"/>
                <a:cs typeface="Arial"/>
              </a:rPr>
              <a:t>foo </a:t>
            </a:r>
            <a:r>
              <a:rPr sz="1400" spc="-50" dirty="0">
                <a:latin typeface="Arial"/>
                <a:cs typeface="Arial"/>
              </a:rPr>
              <a:t>= </a:t>
            </a:r>
            <a:r>
              <a:rPr sz="1400" b="1" spc="-145" dirty="0">
                <a:solidFill>
                  <a:srgbClr val="7E0054"/>
                </a:solidFill>
                <a:latin typeface="Arial"/>
                <a:cs typeface="Arial"/>
              </a:rPr>
              <a:t>new </a:t>
            </a:r>
            <a:r>
              <a:rPr sz="1400" spc="140" dirty="0">
                <a:latin typeface="Arial"/>
                <a:cs typeface="Arial"/>
              </a:rPr>
              <a:t>Foo();  </a:t>
            </a:r>
            <a:r>
              <a:rPr sz="1400" spc="130" dirty="0">
                <a:solidFill>
                  <a:srgbClr val="693D3D"/>
                </a:solidFill>
                <a:latin typeface="Arial"/>
                <a:cs typeface="Arial"/>
              </a:rPr>
              <a:t>foo</a:t>
            </a:r>
            <a:r>
              <a:rPr sz="1400" spc="130" dirty="0">
                <a:latin typeface="Arial"/>
                <a:cs typeface="Arial"/>
              </a:rPr>
              <a:t>.sayHello(</a:t>
            </a:r>
            <a:r>
              <a:rPr sz="1400" spc="130" dirty="0">
                <a:solidFill>
                  <a:srgbClr val="2900FF"/>
                </a:solidFill>
                <a:latin typeface="Arial"/>
                <a:cs typeface="Arial"/>
              </a:rPr>
              <a:t>"Gaston"</a:t>
            </a:r>
            <a:r>
              <a:rPr sz="1400" spc="130" dirty="0">
                <a:latin typeface="Arial"/>
                <a:cs typeface="Arial"/>
              </a:rPr>
              <a:t>);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6650" y="2485024"/>
            <a:ext cx="7430134" cy="1078865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les deux jars sont référencés dans le</a:t>
            </a:r>
            <a:r>
              <a:rPr sz="2800" spc="-114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classpath</a:t>
            </a:r>
            <a:endParaRPr sz="2800">
              <a:latin typeface="Arial"/>
              <a:cs typeface="Arial"/>
            </a:endParaRPr>
          </a:p>
          <a:p>
            <a:pPr marL="74168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3333FF"/>
                </a:solidFill>
                <a:latin typeface="Arial"/>
                <a:cs typeface="Arial"/>
              </a:rPr>
              <a:t>java -cp foo-1.1.jar:foo-main.jar:foo-1.2.jar</a:t>
            </a:r>
            <a:r>
              <a:rPr sz="1800" spc="-4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FF"/>
                </a:solidFill>
                <a:latin typeface="Arial"/>
                <a:cs typeface="Arial"/>
              </a:rPr>
              <a:t>org.antislashn.bar.Main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6030" y="3683645"/>
            <a:ext cx="6704330" cy="1859914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326390" indent="-288290">
              <a:lnSpc>
                <a:spcPct val="100000"/>
              </a:lnSpc>
              <a:spcBef>
                <a:spcPts val="935"/>
              </a:spcBef>
              <a:buSzPct val="75000"/>
              <a:buFont typeface="OpenSymbol"/>
              <a:buChar char="–"/>
              <a:tabLst>
                <a:tab pos="32639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la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version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1.1 apparaît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en</a:t>
            </a:r>
            <a:r>
              <a:rPr sz="2400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premier</a:t>
            </a:r>
            <a:endParaRPr sz="2400">
              <a:latin typeface="Arial"/>
              <a:cs typeface="Arial"/>
            </a:endParaRPr>
          </a:p>
          <a:p>
            <a:pPr marL="758190" lvl="1" indent="-216535">
              <a:lnSpc>
                <a:spcPct val="100000"/>
              </a:lnSpc>
              <a:spcBef>
                <a:spcPts val="700"/>
              </a:spcBef>
              <a:buSzPct val="45000"/>
              <a:buFont typeface="OpenSymbol"/>
              <a:buChar char="●"/>
              <a:tabLst>
                <a:tab pos="758190" algn="l"/>
              </a:tabLst>
            </a:pPr>
            <a:r>
              <a:rPr sz="2000" spc="5" dirty="0">
                <a:solidFill>
                  <a:srgbClr val="202020"/>
                </a:solidFill>
                <a:latin typeface="Arial"/>
                <a:cs typeface="Arial"/>
              </a:rPr>
              <a:t>ce </a:t>
            </a:r>
            <a:r>
              <a:rPr sz="2000" dirty="0">
                <a:solidFill>
                  <a:srgbClr val="202020"/>
                </a:solidFill>
                <a:latin typeface="Arial"/>
                <a:cs typeface="Arial"/>
              </a:rPr>
              <a:t>n'est pas la </a:t>
            </a:r>
            <a:r>
              <a:rPr sz="2000" spc="-5" dirty="0">
                <a:solidFill>
                  <a:srgbClr val="202020"/>
                </a:solidFill>
                <a:latin typeface="Arial"/>
                <a:cs typeface="Arial"/>
              </a:rPr>
              <a:t>bonne </a:t>
            </a:r>
            <a:r>
              <a:rPr sz="2000" dirty="0">
                <a:solidFill>
                  <a:srgbClr val="202020"/>
                </a:solidFill>
                <a:latin typeface="Arial"/>
                <a:cs typeface="Arial"/>
              </a:rPr>
              <a:t>version </a:t>
            </a:r>
            <a:r>
              <a:rPr sz="2000" spc="-5" dirty="0">
                <a:solidFill>
                  <a:srgbClr val="202020"/>
                </a:solidFill>
                <a:latin typeface="Arial"/>
                <a:cs typeface="Arial"/>
              </a:rPr>
              <a:t>qui </a:t>
            </a:r>
            <a:r>
              <a:rPr sz="2000" dirty="0">
                <a:solidFill>
                  <a:srgbClr val="202020"/>
                </a:solidFill>
                <a:latin typeface="Arial"/>
                <a:cs typeface="Arial"/>
              </a:rPr>
              <a:t>est</a:t>
            </a:r>
            <a:r>
              <a:rPr sz="2000" spc="-9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02020"/>
                </a:solidFill>
                <a:latin typeface="Arial"/>
                <a:cs typeface="Arial"/>
              </a:rPr>
              <a:t>chargée</a:t>
            </a:r>
            <a:endParaRPr sz="2000">
              <a:latin typeface="Arial"/>
              <a:cs typeface="Arial"/>
            </a:endParaRPr>
          </a:p>
          <a:p>
            <a:pPr marL="814069" marR="30480">
              <a:lnSpc>
                <a:spcPts val="2020"/>
              </a:lnSpc>
              <a:spcBef>
                <a:spcPts val="1620"/>
              </a:spcBef>
            </a:pPr>
            <a:r>
              <a:rPr sz="1800" spc="-5" dirty="0">
                <a:solidFill>
                  <a:srgbClr val="3333FF"/>
                </a:solidFill>
                <a:latin typeface="Arial"/>
                <a:cs typeface="Arial"/>
              </a:rPr>
              <a:t>Exception in thread "main" </a:t>
            </a:r>
            <a:r>
              <a:rPr sz="1800" spc="-10" dirty="0">
                <a:solidFill>
                  <a:srgbClr val="3333FF"/>
                </a:solidFill>
                <a:latin typeface="Arial"/>
                <a:cs typeface="Arial"/>
              </a:rPr>
              <a:t>java.lang.NoSuchMethodError:  org.antislashn.bar.Foo.sayHello(Ljava/lang/String;)V</a:t>
            </a:r>
            <a:endParaRPr sz="1800">
              <a:latin typeface="Arial"/>
              <a:cs typeface="Arial"/>
            </a:endParaRPr>
          </a:p>
          <a:p>
            <a:pPr marL="1263650">
              <a:lnSpc>
                <a:spcPts val="1964"/>
              </a:lnSpc>
            </a:pPr>
            <a:r>
              <a:rPr sz="1800" spc="-5" dirty="0">
                <a:solidFill>
                  <a:srgbClr val="3333FF"/>
                </a:solidFill>
                <a:latin typeface="Arial"/>
                <a:cs typeface="Arial"/>
              </a:rPr>
              <a:t>at</a:t>
            </a:r>
            <a:r>
              <a:rPr sz="1800" spc="5" dirty="0">
                <a:solidFill>
                  <a:srgbClr val="3333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3333FF"/>
                </a:solidFill>
                <a:latin typeface="Arial"/>
                <a:cs typeface="Arial"/>
              </a:rPr>
              <a:t>org.antislashn.bar.Main.main(Main.java:7)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007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301" y="1623975"/>
            <a:ext cx="7110232" cy="55107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508" spc="-18" dirty="0"/>
              <a:t>Pourquoi </a:t>
            </a:r>
            <a:r>
              <a:rPr sz="3508" dirty="0"/>
              <a:t>les </a:t>
            </a:r>
            <a:r>
              <a:rPr sz="3508" spc="-4" dirty="0"/>
              <a:t>Modules </a:t>
            </a:r>
            <a:r>
              <a:rPr sz="3508" dirty="0"/>
              <a:t>:</a:t>
            </a:r>
            <a:r>
              <a:rPr sz="3508" spc="-53" dirty="0"/>
              <a:t> </a:t>
            </a:r>
            <a:r>
              <a:rPr sz="3508" spc="-13" dirty="0"/>
              <a:t>réflexivité</a:t>
            </a:r>
            <a:endParaRPr sz="3508" dirty="0"/>
          </a:p>
        </p:txBody>
      </p:sp>
      <p:sp>
        <p:nvSpPr>
          <p:cNvPr id="3" name="object 3"/>
          <p:cNvSpPr/>
          <p:nvPr/>
        </p:nvSpPr>
        <p:spPr>
          <a:xfrm>
            <a:off x="1146866" y="3294373"/>
            <a:ext cx="6581788" cy="33096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4" name="object 4"/>
          <p:cNvSpPr/>
          <p:nvPr/>
        </p:nvSpPr>
        <p:spPr>
          <a:xfrm>
            <a:off x="6258313" y="2773069"/>
            <a:ext cx="3421887" cy="350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6533" y="2524449"/>
            <a:ext cx="4400334" cy="2507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100" y="510724"/>
            <a:ext cx="8665235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dirty="0"/>
              <a:t>Modules </a:t>
            </a:r>
            <a:r>
              <a:rPr spc="-22" dirty="0"/>
              <a:t>providers </a:t>
            </a:r>
            <a:r>
              <a:rPr dirty="0"/>
              <a:t>:</a:t>
            </a:r>
            <a:r>
              <a:rPr spc="-39" dirty="0"/>
              <a:t> </a:t>
            </a:r>
            <a:r>
              <a:rPr dirty="0"/>
              <a:t>ServiceLoader</a:t>
            </a:r>
          </a:p>
        </p:txBody>
      </p:sp>
      <p:sp>
        <p:nvSpPr>
          <p:cNvPr id="3" name="object 3"/>
          <p:cNvSpPr/>
          <p:nvPr/>
        </p:nvSpPr>
        <p:spPr>
          <a:xfrm>
            <a:off x="6956056" y="2436228"/>
            <a:ext cx="3427235" cy="2162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4" name="object 4"/>
          <p:cNvSpPr txBox="1"/>
          <p:nvPr/>
        </p:nvSpPr>
        <p:spPr>
          <a:xfrm>
            <a:off x="1022797" y="2620244"/>
            <a:ext cx="6228349" cy="74157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61770" indent="-250631">
              <a:lnSpc>
                <a:spcPts val="1864"/>
              </a:lnSpc>
              <a:spcBef>
                <a:spcPts val="88"/>
              </a:spcBef>
              <a:buFont typeface="Wingdings"/>
              <a:buChar char=""/>
              <a:tabLst>
                <a:tab pos="261214" algn="l"/>
                <a:tab pos="261770" algn="l"/>
              </a:tabLst>
            </a:pPr>
            <a:r>
              <a:rPr sz="1579" spc="-4" dirty="0">
                <a:latin typeface="Calibri"/>
                <a:cs typeface="Calibri"/>
              </a:rPr>
              <a:t>Un mécanisme </a:t>
            </a:r>
            <a:r>
              <a:rPr sz="1579" spc="-13" dirty="0">
                <a:latin typeface="Calibri"/>
                <a:cs typeface="Calibri"/>
              </a:rPr>
              <a:t>intégré </a:t>
            </a:r>
            <a:r>
              <a:rPr sz="1579" spc="-4" dirty="0">
                <a:latin typeface="Calibri"/>
                <a:cs typeface="Calibri"/>
              </a:rPr>
              <a:t>simple et </a:t>
            </a:r>
            <a:r>
              <a:rPr sz="1579" spc="-9" dirty="0">
                <a:latin typeface="Calibri"/>
                <a:cs typeface="Calibri"/>
              </a:rPr>
              <a:t>facile </a:t>
            </a:r>
            <a:r>
              <a:rPr sz="1579" dirty="0">
                <a:latin typeface="Calibri"/>
                <a:cs typeface="Calibri"/>
              </a:rPr>
              <a:t>à</a:t>
            </a:r>
            <a:r>
              <a:rPr sz="1579" spc="61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utiliser</a:t>
            </a:r>
            <a:endParaRPr sz="1579">
              <a:latin typeface="Calibri"/>
              <a:cs typeface="Calibri"/>
            </a:endParaRPr>
          </a:p>
          <a:p>
            <a:pPr marL="56809">
              <a:lnSpc>
                <a:spcPts val="1864"/>
              </a:lnSpc>
            </a:pPr>
            <a:r>
              <a:rPr sz="1579" dirty="0">
                <a:latin typeface="Calibri"/>
                <a:cs typeface="Calibri"/>
              </a:rPr>
              <a:t>pour </a:t>
            </a:r>
            <a:r>
              <a:rPr sz="1579" spc="-4" dirty="0">
                <a:latin typeface="Calibri"/>
                <a:cs typeface="Calibri"/>
              </a:rPr>
              <a:t>le </a:t>
            </a:r>
            <a:r>
              <a:rPr sz="1579" spc="-9" dirty="0">
                <a:latin typeface="Calibri"/>
                <a:cs typeface="Calibri"/>
              </a:rPr>
              <a:t>chargement </a:t>
            </a:r>
            <a:r>
              <a:rPr sz="1579" spc="-4" dirty="0">
                <a:latin typeface="Calibri"/>
                <a:cs typeface="Calibri"/>
              </a:rPr>
              <a:t>dynamique </a:t>
            </a:r>
            <a:r>
              <a:rPr sz="1579" dirty="0">
                <a:latin typeface="Calibri"/>
                <a:cs typeface="Calibri"/>
              </a:rPr>
              <a:t>des </a:t>
            </a:r>
            <a:r>
              <a:rPr sz="1579" spc="-9" dirty="0">
                <a:latin typeface="Calibri"/>
                <a:cs typeface="Calibri"/>
              </a:rPr>
              <a:t>implémentations</a:t>
            </a:r>
            <a:r>
              <a:rPr sz="1579" spc="31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d'interface</a:t>
            </a:r>
            <a:endParaRPr sz="1579">
              <a:latin typeface="Calibri"/>
              <a:cs typeface="Calibri"/>
            </a:endParaRPr>
          </a:p>
          <a:p>
            <a:pPr marL="261770" indent="-250631">
              <a:spcBef>
                <a:spcPts val="39"/>
              </a:spcBef>
              <a:buFont typeface="Wingdings"/>
              <a:buChar char=""/>
              <a:tabLst>
                <a:tab pos="261214" algn="l"/>
                <a:tab pos="261770" algn="l"/>
              </a:tabLst>
            </a:pPr>
            <a:r>
              <a:rPr sz="1579" dirty="0">
                <a:latin typeface="Calibri"/>
                <a:cs typeface="Calibri"/>
              </a:rPr>
              <a:t>De </a:t>
            </a:r>
            <a:r>
              <a:rPr sz="1579" spc="-4" dirty="0">
                <a:latin typeface="Calibri"/>
                <a:cs typeface="Calibri"/>
              </a:rPr>
              <a:t>nombreuses API </a:t>
            </a:r>
            <a:r>
              <a:rPr sz="1579" spc="-18" dirty="0">
                <a:latin typeface="Calibri"/>
                <a:cs typeface="Calibri"/>
              </a:rPr>
              <a:t>Java </a:t>
            </a:r>
            <a:r>
              <a:rPr sz="1579" spc="-4" dirty="0">
                <a:latin typeface="Calibri"/>
                <a:cs typeface="Calibri"/>
              </a:rPr>
              <a:t>sont implémentées sur la base </a:t>
            </a:r>
            <a:r>
              <a:rPr sz="1579" dirty="0">
                <a:latin typeface="Calibri"/>
                <a:cs typeface="Calibri"/>
              </a:rPr>
              <a:t>du</a:t>
            </a:r>
            <a:r>
              <a:rPr sz="1579" spc="57" dirty="0">
                <a:latin typeface="Calibri"/>
                <a:cs typeface="Calibri"/>
              </a:rPr>
              <a:t> </a:t>
            </a:r>
            <a:r>
              <a:rPr sz="1579" dirty="0">
                <a:latin typeface="Calibri"/>
                <a:cs typeface="Calibri"/>
              </a:rPr>
              <a:t>ServiceLoader</a:t>
            </a:r>
            <a:endParaRPr sz="1579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500" y="1306738"/>
            <a:ext cx="9296400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dirty="0"/>
              <a:t>Modules </a:t>
            </a:r>
            <a:r>
              <a:rPr spc="-22" dirty="0"/>
              <a:t>providers </a:t>
            </a:r>
            <a:r>
              <a:rPr dirty="0"/>
              <a:t>:</a:t>
            </a:r>
            <a:r>
              <a:rPr spc="-39" dirty="0"/>
              <a:t> </a:t>
            </a:r>
            <a:r>
              <a:rPr dirty="0"/>
              <a:t>ServiceLoader</a:t>
            </a:r>
          </a:p>
        </p:txBody>
      </p:sp>
      <p:sp>
        <p:nvSpPr>
          <p:cNvPr id="3" name="object 3"/>
          <p:cNvSpPr/>
          <p:nvPr/>
        </p:nvSpPr>
        <p:spPr>
          <a:xfrm>
            <a:off x="2135067" y="2770552"/>
            <a:ext cx="6589447" cy="3484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61760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050029" algn="l"/>
              </a:tabLst>
            </a:pPr>
            <a:r>
              <a:rPr spc="-5" dirty="0"/>
              <a:t>D</a:t>
            </a:r>
            <a:r>
              <a:rPr spc="-10" dirty="0"/>
              <a:t>é</a:t>
            </a:r>
            <a:r>
              <a:rPr dirty="0"/>
              <a:t>c</a:t>
            </a:r>
            <a:r>
              <a:rPr spc="5" dirty="0"/>
              <a:t>l</a:t>
            </a:r>
            <a:r>
              <a:rPr spc="-5" dirty="0"/>
              <a:t>a</a:t>
            </a:r>
            <a:r>
              <a:rPr spc="-10" dirty="0"/>
              <a:t>r</a:t>
            </a:r>
            <a:r>
              <a:rPr spc="-5" dirty="0"/>
              <a:t>at</a:t>
            </a:r>
            <a:r>
              <a:rPr spc="5" dirty="0"/>
              <a:t>i</a:t>
            </a:r>
            <a:r>
              <a:rPr spc="-10" dirty="0"/>
              <a:t>o</a:t>
            </a:r>
            <a:r>
              <a:rPr dirty="0"/>
              <a:t>n </a:t>
            </a:r>
            <a:r>
              <a:rPr spc="-10" dirty="0"/>
              <a:t>d</a:t>
            </a:r>
            <a:r>
              <a:rPr spc="-5" dirty="0"/>
              <a:t>e</a:t>
            </a:r>
            <a:r>
              <a:rPr dirty="0"/>
              <a:t>s	modules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25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389379"/>
            <a:ext cx="77660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</a:tabLst>
            </a:pP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Fichier </a:t>
            </a:r>
            <a:r>
              <a:rPr sz="3200" i="1" dirty="0">
                <a:solidFill>
                  <a:srgbClr val="202020"/>
                </a:solidFill>
                <a:latin typeface="Arial"/>
                <a:cs typeface="Arial"/>
              </a:rPr>
              <a:t>jar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avec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un fichier</a:t>
            </a:r>
            <a:r>
              <a:rPr sz="3200" spc="3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supplémentaire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1501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800" y="26924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32346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1250" y="1914143"/>
            <a:ext cx="8243570" cy="2590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1147445">
              <a:lnSpc>
                <a:spcPct val="127200"/>
              </a:lnSpc>
              <a:spcBef>
                <a:spcPts val="95"/>
              </a:spcBef>
            </a:pP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fichier </a:t>
            </a:r>
            <a:r>
              <a:rPr sz="2800" i="1" spc="-5" dirty="0">
                <a:solidFill>
                  <a:srgbClr val="202020"/>
                </a:solidFill>
                <a:latin typeface="Arial"/>
                <a:cs typeface="Arial"/>
              </a:rPr>
              <a:t>module-info.java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mis à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la racine du jar 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ce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fichier sera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compilé en </a:t>
            </a:r>
            <a:r>
              <a:rPr sz="2800" i="1" dirty="0">
                <a:solidFill>
                  <a:srgbClr val="202020"/>
                </a:solidFill>
                <a:latin typeface="Arial"/>
                <a:cs typeface="Arial"/>
              </a:rPr>
              <a:t>module-info.class 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 de</a:t>
            </a:r>
            <a:r>
              <a:rPr sz="2800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base</a:t>
            </a:r>
            <a:endParaRPr sz="2800" dirty="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95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déclaration uniquement du</a:t>
            </a:r>
            <a:r>
              <a:rPr sz="2400" spc="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nom</a:t>
            </a:r>
            <a:endParaRPr sz="2400" dirty="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67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convention afin de garantir un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nom unique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: reverse</a:t>
            </a:r>
            <a:r>
              <a:rPr sz="2400" spc="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DNS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6350" y="4787900"/>
            <a:ext cx="3059430" cy="539750"/>
          </a:xfrm>
          <a:prstGeom prst="rect">
            <a:avLst/>
          </a:prstGeom>
          <a:solidFill>
            <a:srgbClr val="F8FFC3"/>
          </a:solidFill>
          <a:ln w="3175">
            <a:solidFill>
              <a:srgbClr val="000000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90170">
              <a:lnSpc>
                <a:spcPts val="1660"/>
              </a:lnSpc>
              <a:spcBef>
                <a:spcPts val="250"/>
              </a:spcBef>
            </a:pPr>
            <a:r>
              <a:rPr sz="1400" b="1" spc="-65" dirty="0">
                <a:solidFill>
                  <a:srgbClr val="7E0054"/>
                </a:solidFill>
                <a:latin typeface="Arial"/>
                <a:cs typeface="Arial"/>
              </a:rPr>
              <a:t>module </a:t>
            </a:r>
            <a:r>
              <a:rPr sz="1400" spc="150" dirty="0">
                <a:latin typeface="Arial"/>
                <a:cs typeface="Arial"/>
              </a:rPr>
              <a:t>org.antislashn.foo</a:t>
            </a:r>
            <a:r>
              <a:rPr sz="1400" spc="455" dirty="0">
                <a:latin typeface="Arial"/>
                <a:cs typeface="Arial"/>
              </a:rPr>
              <a:t> </a:t>
            </a:r>
            <a:r>
              <a:rPr sz="1400" spc="300" dirty="0">
                <a:latin typeface="Arial"/>
                <a:cs typeface="Arial"/>
              </a:rPr>
              <a:t>{</a:t>
            </a:r>
            <a:endParaRPr sz="1400">
              <a:latin typeface="Arial"/>
              <a:cs typeface="Arial"/>
            </a:endParaRPr>
          </a:p>
          <a:p>
            <a:pPr marL="90170">
              <a:lnSpc>
                <a:spcPts val="1660"/>
              </a:lnSpc>
            </a:pPr>
            <a:r>
              <a:rPr sz="1400" spc="300" dirty="0">
                <a:solidFill>
                  <a:srgbClr val="202020"/>
                </a:solidFill>
                <a:latin typeface="Arial"/>
                <a:cs typeface="Arial"/>
              </a:rPr>
              <a:t>}</a:t>
            </a:r>
            <a:endParaRPr sz="1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225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6269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classpath et</a:t>
            </a:r>
            <a:r>
              <a:rPr spc="-25" dirty="0"/>
              <a:t> </a:t>
            </a:r>
            <a:r>
              <a:rPr spc="-5" dirty="0"/>
              <a:t>module-path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26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389379"/>
            <a:ext cx="85807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</a:tabLst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Le classpath est remplacé par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le</a:t>
            </a:r>
            <a:r>
              <a:rPr sz="3200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module-path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1501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800" y="269240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36334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6650" y="1914143"/>
            <a:ext cx="7884795" cy="205232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argument --module-path ou</a:t>
            </a:r>
            <a:r>
              <a:rPr sz="2800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-p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ts val="3150"/>
              </a:lnSpc>
              <a:spcBef>
                <a:spcPts val="119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possibilité de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fournir des répertoires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contenant les  modules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 module-path ne contient que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des</a:t>
            </a:r>
            <a:r>
              <a:rPr sz="2800" spc="-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répertoires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4464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63950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Contenu</a:t>
            </a:r>
            <a:r>
              <a:rPr spc="-35" dirty="0"/>
              <a:t> </a:t>
            </a:r>
            <a:r>
              <a:rPr i="1" spc="-5" dirty="0">
                <a:latin typeface="Arial"/>
                <a:cs typeface="Arial"/>
              </a:rPr>
              <a:t>module-info.java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27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12800" y="402335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800" y="49834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6650" y="3902709"/>
            <a:ext cx="8352155" cy="18180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270"/>
              </a:lnSpc>
              <a:spcBef>
                <a:spcPts val="11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spécifie que le module en cours dépend d'un</a:t>
            </a:r>
            <a:r>
              <a:rPr sz="2800" spc="-7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ts val="3270"/>
              </a:lnSpc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module.name</a:t>
            </a:r>
            <a:endParaRPr sz="2800" dirty="0">
              <a:latin typeface="Arial"/>
              <a:cs typeface="Arial"/>
            </a:endParaRPr>
          </a:p>
          <a:p>
            <a:pPr marL="12700" marR="461009">
              <a:lnSpc>
                <a:spcPts val="3180"/>
              </a:lnSpc>
              <a:spcBef>
                <a:spcPts val="1275"/>
              </a:spcBef>
              <a:tabLst>
                <a:tab pos="1735455" algn="l"/>
              </a:tabLst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permet au module en cours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d'utiliser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les membres  publiques	exportés par le module</a:t>
            </a:r>
            <a:r>
              <a:rPr sz="2800" spc="-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module.name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EA5C999A-C210-49C9-9A86-DE55A610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9" y="2021552"/>
            <a:ext cx="8592749" cy="80973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C15D671-45F7-4A2D-82A6-1E9C8728B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50" y="3003403"/>
            <a:ext cx="8221222" cy="847843"/>
          </a:xfrm>
          <a:prstGeom prst="rect">
            <a:avLst/>
          </a:prstGeom>
        </p:spPr>
      </p:pic>
      <p:sp>
        <p:nvSpPr>
          <p:cNvPr id="21" name="object 10">
            <a:extLst>
              <a:ext uri="{FF2B5EF4-FFF2-40B4-BE49-F238E27FC236}">
                <a16:creationId xmlns:a16="http://schemas.microsoft.com/office/drawing/2014/main" id="{1D3E9855-ABB3-4023-B9C9-C7FF3F0072EC}"/>
              </a:ext>
            </a:extLst>
          </p:cNvPr>
          <p:cNvSpPr txBox="1"/>
          <p:nvPr/>
        </p:nvSpPr>
        <p:spPr>
          <a:xfrm>
            <a:off x="393700" y="1434922"/>
            <a:ext cx="8352155" cy="43729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69900" indent="-457200">
              <a:lnSpc>
                <a:spcPts val="3270"/>
              </a:lnSpc>
              <a:spcBef>
                <a:spcPts val="110"/>
              </a:spcBef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202020"/>
                </a:solidFill>
                <a:latin typeface="Arial"/>
                <a:cs typeface="Arial"/>
              </a:rPr>
              <a:t>Déclaration du module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1245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63950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Contenu</a:t>
            </a:r>
            <a:r>
              <a:rPr spc="-35" dirty="0"/>
              <a:t> </a:t>
            </a:r>
            <a:r>
              <a:rPr i="1" spc="-5" dirty="0">
                <a:latin typeface="Arial"/>
                <a:cs typeface="Arial"/>
              </a:rPr>
              <a:t>module-info.java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28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2500685"/>
            <a:ext cx="8547100" cy="250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0" lvl="1" indent="-323850"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  <a:tab pos="2348230" algn="l"/>
                <a:tab pos="4807585" algn="l"/>
              </a:tabLst>
            </a:pPr>
            <a:r>
              <a:rPr lang="fr-FR" sz="3200" dirty="0"/>
              <a:t>tout module qui dépend de ce module automatiquement  dépend du module module.name</a:t>
            </a:r>
          </a:p>
          <a:p>
            <a:pPr marL="793750" lvl="1" indent="-323850"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  <a:tab pos="2348230" algn="l"/>
                <a:tab pos="4807585" algn="l"/>
              </a:tabLst>
            </a:pPr>
            <a:endParaRPr lang="fr-FR" sz="3200" dirty="0"/>
          </a:p>
          <a:p>
            <a:pPr marL="336550" indent="-323850">
              <a:lnSpc>
                <a:spcPct val="100000"/>
              </a:lnSpc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  <a:tab pos="2348230" algn="l"/>
                <a:tab pos="4807585" algn="l"/>
              </a:tabLst>
            </a:pPr>
            <a:endParaRPr sz="3200" dirty="0">
              <a:latin typeface="Arial"/>
              <a:cs typeface="Arial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D0058218-2514-4DCE-ABF3-CD40CF0D5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01" y="1437137"/>
            <a:ext cx="9631119" cy="78115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9B6936F4-3806-4E53-9A88-DAABCAE1B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01" y="4006850"/>
            <a:ext cx="8716591" cy="847843"/>
          </a:xfrm>
          <a:prstGeom prst="rect">
            <a:avLst/>
          </a:prstGeom>
        </p:spPr>
      </p:pic>
      <p:sp>
        <p:nvSpPr>
          <p:cNvPr id="20" name="object 3">
            <a:extLst>
              <a:ext uri="{FF2B5EF4-FFF2-40B4-BE49-F238E27FC236}">
                <a16:creationId xmlns:a16="http://schemas.microsoft.com/office/drawing/2014/main" id="{47F99F7C-1B3E-4B03-B775-6DAB42177A2C}"/>
              </a:ext>
            </a:extLst>
          </p:cNvPr>
          <p:cNvSpPr txBox="1"/>
          <p:nvPr/>
        </p:nvSpPr>
        <p:spPr>
          <a:xfrm>
            <a:off x="213488" y="4858253"/>
            <a:ext cx="8547100" cy="250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93750" lvl="1" indent="-323850"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  <a:tab pos="2348230" algn="l"/>
                <a:tab pos="4807585" algn="l"/>
              </a:tabLst>
            </a:pPr>
            <a:r>
              <a:rPr lang="fr-FR" sz="3200" dirty="0"/>
              <a:t>le module en cours exporte les membres publiques du  package pkg.name vers tous les autres modules</a:t>
            </a:r>
          </a:p>
          <a:p>
            <a:pPr marL="469900" lvl="1">
              <a:spcBef>
                <a:spcPts val="100"/>
              </a:spcBef>
              <a:buSzPct val="45312"/>
              <a:tabLst>
                <a:tab pos="335915" algn="l"/>
                <a:tab pos="336550" algn="l"/>
                <a:tab pos="2348230" algn="l"/>
                <a:tab pos="4807585" algn="l"/>
              </a:tabLst>
            </a:pPr>
            <a:endParaRPr lang="fr-FR" sz="3200" dirty="0"/>
          </a:p>
          <a:p>
            <a:pPr marL="336550" indent="-323850">
              <a:lnSpc>
                <a:spcPct val="100000"/>
              </a:lnSpc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  <a:tab pos="2348230" algn="l"/>
                <a:tab pos="4807585" algn="l"/>
              </a:tabLst>
            </a:pPr>
            <a:endParaRPr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3230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63950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Contenu</a:t>
            </a:r>
            <a:r>
              <a:rPr spc="-35" dirty="0"/>
              <a:t> </a:t>
            </a:r>
            <a:r>
              <a:rPr i="1" spc="-5" dirty="0">
                <a:latin typeface="Arial"/>
                <a:cs typeface="Arial"/>
              </a:rPr>
              <a:t>module-info.java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29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12800" y="217042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6650" y="2049779"/>
            <a:ext cx="8580755" cy="85788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 marR="5080">
              <a:lnSpc>
                <a:spcPts val="3180"/>
              </a:lnSpc>
              <a:spcBef>
                <a:spcPts val="365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 module en cours exporte les membres publiques du  package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pkg.name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vers le module</a:t>
            </a:r>
            <a:r>
              <a:rPr sz="2800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module.name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800" y="43091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6650" y="4187190"/>
            <a:ext cx="7607934" cy="85407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3150"/>
              </a:lnSpc>
              <a:spcBef>
                <a:spcPts val="39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 module courant est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consommateur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du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service 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class.name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6527D0B3-2245-4CC3-BCAC-19B0229F5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65" y="1232820"/>
            <a:ext cx="8678486" cy="93358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2636DCC-0A4A-4865-AB92-78336909F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76" y="3286706"/>
            <a:ext cx="8602275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660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300" y="120650"/>
            <a:ext cx="4953000" cy="55107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508" dirty="0"/>
              <a:t>JDK :</a:t>
            </a:r>
            <a:r>
              <a:rPr sz="3508" spc="-75" dirty="0"/>
              <a:t> </a:t>
            </a:r>
            <a:r>
              <a:rPr sz="3508" spc="-13" dirty="0"/>
              <a:t>release</a:t>
            </a:r>
            <a:endParaRPr sz="3508" dirty="0"/>
          </a:p>
        </p:txBody>
      </p:sp>
      <p:sp>
        <p:nvSpPr>
          <p:cNvPr id="3" name="object 3"/>
          <p:cNvSpPr txBox="1"/>
          <p:nvPr/>
        </p:nvSpPr>
        <p:spPr>
          <a:xfrm>
            <a:off x="804232" y="2315629"/>
            <a:ext cx="8030632" cy="3355985"/>
          </a:xfrm>
          <a:prstGeom prst="rect">
            <a:avLst/>
          </a:prstGeom>
        </p:spPr>
        <p:txBody>
          <a:bodyPr vert="horz" wrap="square" lIns="0" tIns="41214" rIns="0" bIns="0" rtlCol="0">
            <a:spAutoFit/>
          </a:bodyPr>
          <a:lstStyle/>
          <a:p>
            <a:pPr marL="211644" indent="-200505">
              <a:spcBef>
                <a:spcPts val="325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4" dirty="0">
                <a:latin typeface="Calibri Light"/>
                <a:cs typeface="Calibri Light"/>
              </a:rPr>
              <a:t>Depuis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dirty="0">
                <a:latin typeface="Calibri Light"/>
                <a:cs typeface="Calibri Light"/>
              </a:rPr>
              <a:t>10</a:t>
            </a:r>
            <a:r>
              <a:rPr sz="2456" spc="35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:</a:t>
            </a:r>
            <a:endParaRPr sz="2456">
              <a:latin typeface="Calibri Light"/>
              <a:cs typeface="Calibri Light"/>
            </a:endParaRPr>
          </a:p>
          <a:p>
            <a:pPr marL="612654" lvl="1" indent="-200505">
              <a:spcBef>
                <a:spcPts val="201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dirty="0">
                <a:latin typeface="Calibri Light"/>
                <a:cs typeface="Calibri Light"/>
              </a:rPr>
              <a:t>Dès </a:t>
            </a:r>
            <a:r>
              <a:rPr sz="2105" spc="-4" dirty="0">
                <a:latin typeface="Calibri Light"/>
                <a:cs typeface="Calibri Light"/>
              </a:rPr>
              <a:t>qu'une </a:t>
            </a:r>
            <a:r>
              <a:rPr sz="2105" spc="-9" dirty="0">
                <a:latin typeface="Calibri Light"/>
                <a:cs typeface="Calibri Light"/>
              </a:rPr>
              <a:t>fonctionnalité </a:t>
            </a:r>
            <a:r>
              <a:rPr sz="2105" spc="-13" dirty="0">
                <a:latin typeface="Calibri Light"/>
                <a:cs typeface="Calibri Light"/>
              </a:rPr>
              <a:t>est prête </a:t>
            </a:r>
            <a:r>
              <a:rPr sz="2105" spc="-4" dirty="0">
                <a:latin typeface="Calibri Light"/>
                <a:cs typeface="Calibri Light"/>
              </a:rPr>
              <a:t>on </a:t>
            </a:r>
            <a:r>
              <a:rPr sz="2105" spc="-13" dirty="0">
                <a:latin typeface="Calibri Light"/>
                <a:cs typeface="Calibri Light"/>
              </a:rPr>
              <a:t>l'intègre </a:t>
            </a:r>
            <a:r>
              <a:rPr sz="2105" spc="-4" dirty="0">
                <a:latin typeface="Calibri Light"/>
                <a:cs typeface="Calibri Light"/>
              </a:rPr>
              <a:t>dans la </a:t>
            </a:r>
            <a:r>
              <a:rPr sz="2105" spc="-9" dirty="0">
                <a:latin typeface="Calibri Light"/>
                <a:cs typeface="Calibri Light"/>
              </a:rPr>
              <a:t>future</a:t>
            </a:r>
            <a:r>
              <a:rPr sz="2105" spc="4" dirty="0">
                <a:latin typeface="Calibri Light"/>
                <a:cs typeface="Calibri Light"/>
              </a:rPr>
              <a:t> </a:t>
            </a:r>
            <a:r>
              <a:rPr sz="2105" spc="-9" dirty="0">
                <a:latin typeface="Calibri Light"/>
                <a:cs typeface="Calibri Light"/>
              </a:rPr>
              <a:t>release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spcBef>
                <a:spcPts val="189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dirty="0">
                <a:latin typeface="Calibri Light"/>
                <a:cs typeface="Calibri Light"/>
              </a:rPr>
              <a:t>On </a:t>
            </a:r>
            <a:r>
              <a:rPr sz="2105" spc="-9" dirty="0">
                <a:latin typeface="Calibri Light"/>
                <a:cs typeface="Calibri Light"/>
              </a:rPr>
              <a:t>release </a:t>
            </a:r>
            <a:r>
              <a:rPr sz="2105" dirty="0">
                <a:latin typeface="Calibri Light"/>
                <a:cs typeface="Calibri Light"/>
              </a:rPr>
              <a:t>à </a:t>
            </a:r>
            <a:r>
              <a:rPr sz="2105" spc="-13" dirty="0">
                <a:latin typeface="Calibri Light"/>
                <a:cs typeface="Calibri Light"/>
              </a:rPr>
              <a:t>date </a:t>
            </a:r>
            <a:r>
              <a:rPr sz="2105" dirty="0">
                <a:latin typeface="Calibri Light"/>
                <a:cs typeface="Calibri Light"/>
              </a:rPr>
              <a:t>ce qui </a:t>
            </a:r>
            <a:r>
              <a:rPr sz="2105" spc="-13" dirty="0">
                <a:latin typeface="Calibri Light"/>
                <a:cs typeface="Calibri Light"/>
              </a:rPr>
              <a:t>est</a:t>
            </a:r>
            <a:r>
              <a:rPr sz="2105" spc="-26" dirty="0">
                <a:latin typeface="Calibri Light"/>
                <a:cs typeface="Calibri Light"/>
              </a:rPr>
              <a:t> </a:t>
            </a:r>
            <a:r>
              <a:rPr sz="2105" spc="-13" dirty="0">
                <a:latin typeface="Calibri Light"/>
                <a:cs typeface="Calibri Light"/>
              </a:rPr>
              <a:t>intégré.</a:t>
            </a:r>
            <a:endParaRPr sz="2105">
              <a:latin typeface="Calibri Light"/>
              <a:cs typeface="Calibri Light"/>
            </a:endParaRPr>
          </a:p>
          <a:p>
            <a:pPr lvl="1">
              <a:spcBef>
                <a:spcPts val="35"/>
              </a:spcBef>
              <a:buFont typeface="Wingdings"/>
              <a:buChar char=""/>
            </a:pPr>
            <a:endParaRPr sz="3289">
              <a:latin typeface="Calibri Light"/>
              <a:cs typeface="Calibri Light"/>
            </a:endParaRPr>
          </a:p>
          <a:p>
            <a:pPr marL="211644" indent="-200505">
              <a:buFont typeface="Wingdings"/>
              <a:buChar char=""/>
              <a:tabLst>
                <a:tab pos="211644" algn="l"/>
              </a:tabLst>
            </a:pPr>
            <a:r>
              <a:rPr sz="2456" spc="-4" dirty="0">
                <a:latin typeface="Calibri Light"/>
                <a:cs typeface="Calibri Light"/>
              </a:rPr>
              <a:t>Conséquence</a:t>
            </a:r>
            <a:r>
              <a:rPr sz="2456" dirty="0">
                <a:latin typeface="Calibri Light"/>
                <a:cs typeface="Calibri Light"/>
              </a:rPr>
              <a:t> :</a:t>
            </a:r>
            <a:endParaRPr sz="2456">
              <a:latin typeface="Calibri Light"/>
              <a:cs typeface="Calibri Light"/>
            </a:endParaRPr>
          </a:p>
          <a:p>
            <a:pPr marL="612654" lvl="1" indent="-200505">
              <a:spcBef>
                <a:spcPts val="223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dirty="0">
                <a:latin typeface="Calibri Light"/>
                <a:cs typeface="Calibri Light"/>
              </a:rPr>
              <a:t>Des </a:t>
            </a:r>
            <a:r>
              <a:rPr sz="2105" spc="-9" dirty="0">
                <a:latin typeface="Calibri Light"/>
                <a:cs typeface="Calibri Light"/>
              </a:rPr>
              <a:t>releases tous </a:t>
            </a:r>
            <a:r>
              <a:rPr sz="2105" spc="-4" dirty="0">
                <a:latin typeface="Calibri Light"/>
                <a:cs typeface="Calibri Light"/>
              </a:rPr>
              <a:t>les </a:t>
            </a:r>
            <a:r>
              <a:rPr sz="2105" dirty="0">
                <a:latin typeface="Calibri Light"/>
                <a:cs typeface="Calibri Light"/>
              </a:rPr>
              <a:t>6</a:t>
            </a:r>
            <a:r>
              <a:rPr sz="2105" spc="-26" dirty="0">
                <a:latin typeface="Calibri Light"/>
                <a:cs typeface="Calibri Light"/>
              </a:rPr>
              <a:t> </a:t>
            </a:r>
            <a:r>
              <a:rPr sz="2105" spc="-4" dirty="0">
                <a:latin typeface="Calibri Light"/>
                <a:cs typeface="Calibri Light"/>
              </a:rPr>
              <a:t>mois</a:t>
            </a:r>
            <a:endParaRPr sz="2105">
              <a:latin typeface="Calibri Light"/>
              <a:cs typeface="Calibri Light"/>
            </a:endParaRPr>
          </a:p>
          <a:p>
            <a:pPr marL="612654" marR="98582" lvl="1" indent="-200505">
              <a:lnSpc>
                <a:spcPts val="2272"/>
              </a:lnSpc>
              <a:spcBef>
                <a:spcPts val="478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dirty="0">
                <a:latin typeface="Calibri Light"/>
                <a:cs typeface="Calibri Light"/>
              </a:rPr>
              <a:t>Des </a:t>
            </a:r>
            <a:r>
              <a:rPr sz="2105" spc="-9" dirty="0">
                <a:latin typeface="Calibri Light"/>
                <a:cs typeface="Calibri Light"/>
              </a:rPr>
              <a:t>releases </a:t>
            </a:r>
            <a:r>
              <a:rPr sz="2105" spc="-4" dirty="0">
                <a:latin typeface="Calibri Light"/>
                <a:cs typeface="Calibri Light"/>
              </a:rPr>
              <a:t>plus </a:t>
            </a:r>
            <a:r>
              <a:rPr sz="2105" spc="-9" dirty="0">
                <a:latin typeface="Calibri Light"/>
                <a:cs typeface="Calibri Light"/>
              </a:rPr>
              <a:t>petites </a:t>
            </a:r>
            <a:r>
              <a:rPr sz="2105" spc="-4" dirty="0">
                <a:latin typeface="Calibri Light"/>
                <a:cs typeface="Calibri Light"/>
              </a:rPr>
              <a:t>et donc </a:t>
            </a:r>
            <a:r>
              <a:rPr sz="2105" spc="-13" dirty="0">
                <a:latin typeface="Calibri Light"/>
                <a:cs typeface="Calibri Light"/>
              </a:rPr>
              <a:t>faciles </a:t>
            </a:r>
            <a:r>
              <a:rPr sz="2105" dirty="0">
                <a:latin typeface="Calibri Light"/>
                <a:cs typeface="Calibri Light"/>
              </a:rPr>
              <a:t>à </a:t>
            </a:r>
            <a:r>
              <a:rPr sz="2105" spc="-13" dirty="0">
                <a:latin typeface="Calibri Light"/>
                <a:cs typeface="Calibri Light"/>
              </a:rPr>
              <a:t>livrer </a:t>
            </a:r>
            <a:r>
              <a:rPr sz="2105" spc="-4" dirty="0">
                <a:latin typeface="Calibri Light"/>
                <a:cs typeface="Calibri Light"/>
              </a:rPr>
              <a:t>et </a:t>
            </a:r>
            <a:r>
              <a:rPr sz="2105" dirty="0">
                <a:latin typeface="Calibri Light"/>
                <a:cs typeface="Calibri Light"/>
              </a:rPr>
              <a:t>à </a:t>
            </a:r>
            <a:r>
              <a:rPr sz="2105" spc="-13" dirty="0">
                <a:latin typeface="Calibri Light"/>
                <a:cs typeface="Calibri Light"/>
              </a:rPr>
              <a:t>intégrer </a:t>
            </a:r>
            <a:r>
              <a:rPr sz="2105" spc="-4" dirty="0">
                <a:latin typeface="Calibri Light"/>
                <a:cs typeface="Calibri Light"/>
              </a:rPr>
              <a:t>pour les  </a:t>
            </a:r>
            <a:r>
              <a:rPr sz="2105" spc="-9" dirty="0">
                <a:latin typeface="Calibri Light"/>
                <a:cs typeface="Calibri Light"/>
              </a:rPr>
              <a:t>développeurs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spcBef>
                <a:spcPts val="158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4" dirty="0">
                <a:latin typeface="Calibri Light"/>
                <a:cs typeface="Calibri Light"/>
              </a:rPr>
              <a:t>Un </a:t>
            </a:r>
            <a:r>
              <a:rPr sz="2105" spc="-9" dirty="0">
                <a:latin typeface="Calibri Light"/>
                <a:cs typeface="Calibri Light"/>
              </a:rPr>
              <a:t>développement </a:t>
            </a:r>
            <a:r>
              <a:rPr sz="2105" spc="-4" dirty="0">
                <a:latin typeface="Calibri Light"/>
                <a:cs typeface="Calibri Light"/>
              </a:rPr>
              <a:t>plus </a:t>
            </a:r>
            <a:r>
              <a:rPr sz="2105" spc="-13" dirty="0">
                <a:latin typeface="Calibri Light"/>
                <a:cs typeface="Calibri Light"/>
              </a:rPr>
              <a:t>facile </a:t>
            </a:r>
            <a:r>
              <a:rPr sz="2105" spc="-4" dirty="0">
                <a:latin typeface="Calibri Light"/>
                <a:cs typeface="Calibri Light"/>
              </a:rPr>
              <a:t>et </a:t>
            </a:r>
            <a:r>
              <a:rPr sz="2105" spc="-13" dirty="0">
                <a:latin typeface="Calibri Light"/>
                <a:cs typeface="Calibri Light"/>
              </a:rPr>
              <a:t>rapide </a:t>
            </a:r>
            <a:r>
              <a:rPr sz="2105" dirty="0">
                <a:latin typeface="Calibri Light"/>
                <a:cs typeface="Calibri Light"/>
              </a:rPr>
              <a:t>de </a:t>
            </a:r>
            <a:r>
              <a:rPr sz="2105" spc="-9" dirty="0">
                <a:latin typeface="Calibri Light"/>
                <a:cs typeface="Calibri Light"/>
              </a:rPr>
              <a:t>fonctionnalités </a:t>
            </a:r>
            <a:r>
              <a:rPr sz="2105" spc="-4" dirty="0">
                <a:latin typeface="Calibri Light"/>
                <a:cs typeface="Calibri Light"/>
              </a:rPr>
              <a:t>dans</a:t>
            </a:r>
            <a:r>
              <a:rPr sz="2105" spc="4" dirty="0">
                <a:latin typeface="Calibri Light"/>
                <a:cs typeface="Calibri Light"/>
              </a:rPr>
              <a:t> </a:t>
            </a:r>
            <a:r>
              <a:rPr sz="2105" spc="-22" dirty="0">
                <a:latin typeface="Calibri Light"/>
                <a:cs typeface="Calibri Light"/>
              </a:rPr>
              <a:t>Java</a:t>
            </a:r>
            <a:endParaRPr sz="2105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63950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Contenu</a:t>
            </a:r>
            <a:r>
              <a:rPr spc="-35" dirty="0"/>
              <a:t> </a:t>
            </a:r>
            <a:r>
              <a:rPr i="1" spc="-5" dirty="0">
                <a:latin typeface="Arial"/>
                <a:cs typeface="Arial"/>
              </a:rPr>
              <a:t>module-info.java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30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5835" y="2241398"/>
            <a:ext cx="9213850" cy="88293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69900" marR="5080" indent="-457200">
              <a:lnSpc>
                <a:spcPts val="3279"/>
              </a:lnSpc>
              <a:spcBef>
                <a:spcPts val="285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enregistre la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classe </a:t>
            </a:r>
            <a:r>
              <a:rPr sz="2800" spc="200" dirty="0">
                <a:solidFill>
                  <a:srgbClr val="202020"/>
                </a:solidFill>
                <a:latin typeface="Arial"/>
                <a:cs typeface="Arial"/>
              </a:rPr>
              <a:t>class.name.impl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comme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service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qui  fournit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une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implémentation de</a:t>
            </a:r>
            <a:r>
              <a:rPr sz="2800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125" dirty="0">
                <a:solidFill>
                  <a:srgbClr val="202020"/>
                </a:solidFill>
                <a:latin typeface="Arial"/>
                <a:cs typeface="Arial"/>
              </a:rPr>
              <a:t>class.name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800" y="43484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2800" y="52997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6650" y="4227829"/>
            <a:ext cx="9162415" cy="181800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 marR="591185">
              <a:lnSpc>
                <a:spcPts val="3140"/>
              </a:lnSpc>
              <a:spcBef>
                <a:spcPts val="395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permet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à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d'autres modules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d'utiliser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la réflexivité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sur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  package</a:t>
            </a:r>
            <a:r>
              <a:rPr sz="2800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pkg.name</a:t>
            </a:r>
            <a:endParaRPr sz="2800" dirty="0">
              <a:latin typeface="Arial"/>
              <a:cs typeface="Arial"/>
            </a:endParaRPr>
          </a:p>
          <a:p>
            <a:pPr marL="12700" marR="5080">
              <a:lnSpc>
                <a:spcPts val="3290"/>
              </a:lnSpc>
              <a:spcBef>
                <a:spcPts val="1050"/>
              </a:spcBef>
              <a:tabLst>
                <a:tab pos="995680" algn="l"/>
                <a:tab pos="2762250" algn="l"/>
                <a:tab pos="3352165" algn="l"/>
              </a:tabLst>
            </a:pPr>
            <a:r>
              <a:rPr sz="2800" spc="-15" dirty="0">
                <a:solidFill>
                  <a:srgbClr val="202020"/>
                </a:solidFill>
                <a:latin typeface="Arial"/>
                <a:cs typeface="Arial"/>
              </a:rPr>
              <a:t>open	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pkg.name	</a:t>
            </a:r>
            <a:r>
              <a:rPr sz="2800" spc="380" dirty="0">
                <a:solidFill>
                  <a:srgbClr val="202020"/>
                </a:solidFill>
                <a:latin typeface="Arial"/>
                <a:cs typeface="Arial"/>
              </a:rPr>
              <a:t>to	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module.name restreint l'ouverture au  module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module.name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E8E96B6-00F9-4B04-9CA0-CF563B00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47" y="1255062"/>
            <a:ext cx="8459381" cy="94310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ED4804A-9C3A-49A8-A7D2-0F18044F0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15" y="3268397"/>
            <a:ext cx="9069066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478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63950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Contenu</a:t>
            </a:r>
            <a:r>
              <a:rPr spc="-35" dirty="0"/>
              <a:t> </a:t>
            </a:r>
            <a:r>
              <a:rPr i="1" spc="-5" dirty="0">
                <a:latin typeface="Arial"/>
                <a:cs typeface="Arial"/>
              </a:rPr>
              <a:t>module-info.java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31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5835" y="2627259"/>
            <a:ext cx="9213850" cy="882934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69900" marR="5080" indent="-457200">
              <a:lnSpc>
                <a:spcPts val="3279"/>
              </a:lnSpc>
              <a:spcBef>
                <a:spcPts val="285"/>
              </a:spcBef>
              <a:buFont typeface="Arial" panose="020B0604020202020204" pitchFamily="34" charset="0"/>
              <a:buChar char="•"/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enregistre la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classe </a:t>
            </a:r>
            <a:r>
              <a:rPr sz="2800" spc="200" dirty="0">
                <a:solidFill>
                  <a:srgbClr val="202020"/>
                </a:solidFill>
                <a:latin typeface="Arial"/>
                <a:cs typeface="Arial"/>
              </a:rPr>
              <a:t>class.name.impl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comme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service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qui  fournit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une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implémentation de</a:t>
            </a:r>
            <a:r>
              <a:rPr sz="2800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125" dirty="0">
                <a:solidFill>
                  <a:srgbClr val="202020"/>
                </a:solidFill>
                <a:latin typeface="Arial"/>
                <a:cs typeface="Arial"/>
              </a:rPr>
              <a:t>class.name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4D86990-FC14-47F5-9C2D-EAAD0B5F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1" y="1455675"/>
            <a:ext cx="8992855" cy="94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65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7100" y="349250"/>
            <a:ext cx="7874687" cy="74003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736" spc="-18" dirty="0">
                <a:latin typeface="Calibri Light"/>
                <a:cs typeface="Calibri Light"/>
              </a:rPr>
              <a:t>Automatic </a:t>
            </a:r>
            <a:r>
              <a:rPr sz="4736" spc="-4" dirty="0">
                <a:latin typeface="Calibri Light"/>
                <a:cs typeface="Calibri Light"/>
              </a:rPr>
              <a:t>Module </a:t>
            </a:r>
            <a:r>
              <a:rPr sz="4736" dirty="0">
                <a:latin typeface="Calibri Light"/>
                <a:cs typeface="Calibri Light"/>
              </a:rPr>
              <a:t>: </a:t>
            </a:r>
            <a:r>
              <a:rPr sz="4736" spc="-4" dirty="0">
                <a:latin typeface="Calibri Light"/>
                <a:cs typeface="Calibri Light"/>
              </a:rPr>
              <a:t>Anciens</a:t>
            </a:r>
            <a:r>
              <a:rPr sz="4736" spc="-18" dirty="0">
                <a:latin typeface="Calibri Light"/>
                <a:cs typeface="Calibri Light"/>
              </a:rPr>
              <a:t> </a:t>
            </a:r>
            <a:r>
              <a:rPr sz="4736" spc="-26" dirty="0">
                <a:latin typeface="Calibri Light"/>
                <a:cs typeface="Calibri Light"/>
              </a:rPr>
              <a:t>Jars</a:t>
            </a:r>
            <a:endParaRPr sz="4736"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9324" y="2481676"/>
            <a:ext cx="3699916" cy="21814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4" name="object 4"/>
          <p:cNvSpPr/>
          <p:nvPr/>
        </p:nvSpPr>
        <p:spPr>
          <a:xfrm>
            <a:off x="5536508" y="4085685"/>
            <a:ext cx="3828237" cy="18125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5" name="object 5"/>
          <p:cNvSpPr txBox="1"/>
          <p:nvPr/>
        </p:nvSpPr>
        <p:spPr>
          <a:xfrm>
            <a:off x="4457655" y="2499942"/>
            <a:ext cx="6105263" cy="114527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053" b="1" i="1" dirty="0">
                <a:latin typeface="Calibri"/>
                <a:cs typeface="Calibri"/>
              </a:rPr>
              <a:t>Limitations:</a:t>
            </a:r>
            <a:endParaRPr sz="1053">
              <a:latin typeface="Calibri"/>
              <a:cs typeface="Calibri"/>
            </a:endParaRPr>
          </a:p>
          <a:p>
            <a:pPr marL="11139" marR="4456">
              <a:lnSpc>
                <a:spcPct val="201700"/>
              </a:lnSpc>
            </a:pPr>
            <a:r>
              <a:rPr sz="1053" b="1" i="1" dirty="0">
                <a:latin typeface="Calibri"/>
                <a:cs typeface="Calibri"/>
              </a:rPr>
              <a:t>If jar </a:t>
            </a:r>
            <a:r>
              <a:rPr sz="1053" b="1" i="1" spc="-4" dirty="0">
                <a:latin typeface="Calibri"/>
                <a:cs typeface="Calibri"/>
              </a:rPr>
              <a:t>name contains </a:t>
            </a:r>
            <a:r>
              <a:rPr sz="1053" b="1" i="1" dirty="0">
                <a:latin typeface="Calibri"/>
                <a:cs typeface="Calibri"/>
              </a:rPr>
              <a:t>– or . </a:t>
            </a:r>
            <a:r>
              <a:rPr sz="1053" b="1" i="1" spc="-4" dirty="0">
                <a:latin typeface="Calibri"/>
                <a:cs typeface="Calibri"/>
              </a:rPr>
              <a:t>characters </a:t>
            </a:r>
            <a:r>
              <a:rPr sz="1053" b="1" i="1" dirty="0">
                <a:latin typeface="Calibri"/>
                <a:cs typeface="Calibri"/>
              </a:rPr>
              <a:t>at that </a:t>
            </a:r>
            <a:r>
              <a:rPr sz="1053" b="1" i="1" spc="-4" dirty="0">
                <a:latin typeface="Calibri"/>
                <a:cs typeface="Calibri"/>
              </a:rPr>
              <a:t>time module-info.java </a:t>
            </a:r>
            <a:r>
              <a:rPr sz="1053" b="1" i="1" dirty="0">
                <a:latin typeface="Calibri"/>
                <a:cs typeface="Calibri"/>
              </a:rPr>
              <a:t>does not allowed module </a:t>
            </a:r>
            <a:r>
              <a:rPr sz="1053" b="1" i="1" spc="-4" dirty="0">
                <a:latin typeface="Calibri"/>
                <a:cs typeface="Calibri"/>
              </a:rPr>
              <a:t>name </a:t>
            </a:r>
            <a:r>
              <a:rPr sz="1053" b="1" i="1" dirty="0">
                <a:latin typeface="Calibri"/>
                <a:cs typeface="Calibri"/>
              </a:rPr>
              <a:t>with – or .  i.e: require</a:t>
            </a:r>
            <a:r>
              <a:rPr sz="1053" b="1" i="1" spc="-4" dirty="0">
                <a:latin typeface="Calibri"/>
                <a:cs typeface="Calibri"/>
              </a:rPr>
              <a:t> gauva-11.5</a:t>
            </a:r>
            <a:endParaRPr sz="1053">
              <a:latin typeface="Calibri"/>
              <a:cs typeface="Calibri"/>
            </a:endParaRPr>
          </a:p>
          <a:p>
            <a:pPr>
              <a:spcBef>
                <a:spcPts val="48"/>
              </a:spcBef>
            </a:pPr>
            <a:endParaRPr sz="1009">
              <a:latin typeface="Calibri"/>
              <a:cs typeface="Calibri"/>
            </a:endParaRPr>
          </a:p>
          <a:p>
            <a:pPr marL="11139">
              <a:spcBef>
                <a:spcPts val="4"/>
              </a:spcBef>
            </a:pPr>
            <a:r>
              <a:rPr sz="1053" b="1" i="1" spc="-4" dirty="0">
                <a:latin typeface="Calibri"/>
                <a:cs typeface="Calibri"/>
              </a:rPr>
              <a:t>gauva-11.5 </a:t>
            </a:r>
            <a:r>
              <a:rPr sz="1053" b="1" i="1" dirty="0">
                <a:latin typeface="Calibri"/>
                <a:cs typeface="Calibri"/>
              </a:rPr>
              <a:t>is </a:t>
            </a:r>
            <a:r>
              <a:rPr sz="1053" b="1" i="1" spc="-4" dirty="0">
                <a:latin typeface="Calibri"/>
                <a:cs typeface="Calibri"/>
              </a:rPr>
              <a:t>invalid. </a:t>
            </a:r>
            <a:r>
              <a:rPr sz="1053" b="1" i="1" dirty="0">
                <a:latin typeface="Calibri"/>
                <a:cs typeface="Calibri"/>
              </a:rPr>
              <a:t>In this </a:t>
            </a:r>
            <a:r>
              <a:rPr sz="1053" b="1" i="1" spc="-4" dirty="0">
                <a:latin typeface="Calibri"/>
                <a:cs typeface="Calibri"/>
              </a:rPr>
              <a:t>case rename </a:t>
            </a:r>
            <a:r>
              <a:rPr sz="1053" b="1" i="1" dirty="0">
                <a:latin typeface="Calibri"/>
                <a:cs typeface="Calibri"/>
              </a:rPr>
              <a:t>jar file and </a:t>
            </a:r>
            <a:r>
              <a:rPr sz="1053" b="1" i="1" spc="-4" dirty="0">
                <a:latin typeface="Calibri"/>
                <a:cs typeface="Calibri"/>
              </a:rPr>
              <a:t>remove </a:t>
            </a:r>
            <a:r>
              <a:rPr sz="1053" b="1" i="1" dirty="0">
                <a:latin typeface="Calibri"/>
                <a:cs typeface="Calibri"/>
              </a:rPr>
              <a:t>– or . </a:t>
            </a:r>
            <a:r>
              <a:rPr sz="1053" b="1" i="1" spc="-4" dirty="0">
                <a:latin typeface="Calibri"/>
                <a:cs typeface="Calibri"/>
              </a:rPr>
              <a:t>characters </a:t>
            </a:r>
            <a:r>
              <a:rPr sz="1053" b="1" i="1" dirty="0">
                <a:latin typeface="Calibri"/>
                <a:cs typeface="Calibri"/>
              </a:rPr>
              <a:t>from jar</a:t>
            </a:r>
            <a:r>
              <a:rPr sz="1053" b="1" i="1" spc="100" dirty="0">
                <a:latin typeface="Calibri"/>
                <a:cs typeface="Calibri"/>
              </a:rPr>
              <a:t> </a:t>
            </a:r>
            <a:r>
              <a:rPr sz="1053" b="1" i="1" dirty="0">
                <a:latin typeface="Calibri"/>
                <a:cs typeface="Calibri"/>
              </a:rPr>
              <a:t>file.</a:t>
            </a:r>
            <a:endParaRPr sz="1053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3131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Code</a:t>
            </a:r>
            <a:r>
              <a:rPr spc="-85" dirty="0"/>
              <a:t> </a:t>
            </a:r>
            <a:r>
              <a:rPr spc="-5" dirty="0"/>
              <a:t>legacy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33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5265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389379"/>
            <a:ext cx="8486140" cy="9753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ts val="3640"/>
              </a:lnSpc>
              <a:spcBef>
                <a:spcPts val="385"/>
              </a:spcBef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Un jar </a:t>
            </a:r>
            <a:r>
              <a:rPr sz="3200" spc="-35" dirty="0">
                <a:solidFill>
                  <a:srgbClr val="202020"/>
                </a:solidFill>
                <a:latin typeface="Arial"/>
                <a:cs typeface="Arial"/>
              </a:rPr>
              <a:t>legacy,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sans </a:t>
            </a:r>
            <a:r>
              <a:rPr sz="3200" i="1" spc="-5" dirty="0">
                <a:solidFill>
                  <a:srgbClr val="202020"/>
                </a:solidFill>
                <a:latin typeface="Arial"/>
                <a:cs typeface="Arial"/>
              </a:rPr>
              <a:t>module-info.class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peut-être  ajouté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au</a:t>
            </a:r>
            <a:r>
              <a:rPr sz="3200" spc="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spc="140" dirty="0">
                <a:solidFill>
                  <a:srgbClr val="202020"/>
                </a:solidFill>
                <a:latin typeface="Arial"/>
                <a:cs typeface="Arial"/>
              </a:rPr>
              <a:t>module-path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800" y="262635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316865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11250" y="2391663"/>
            <a:ext cx="8569960" cy="414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2581275">
              <a:lnSpc>
                <a:spcPct val="127099"/>
              </a:lnSpc>
              <a:spcBef>
                <a:spcPts val="95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il devient un module automatique  nommage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des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modules</a:t>
            </a:r>
            <a:r>
              <a:rPr sz="2800" spc="-8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automatiques</a:t>
            </a:r>
            <a:endParaRPr sz="280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95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extension </a:t>
            </a:r>
            <a:r>
              <a:rPr sz="2400" i="1" dirty="0">
                <a:solidFill>
                  <a:srgbClr val="202020"/>
                </a:solidFill>
                <a:latin typeface="Arial"/>
                <a:cs typeface="Arial"/>
              </a:rPr>
              <a:t>.jar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est</a:t>
            </a:r>
            <a:r>
              <a:rPr sz="2400" spc="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supprimée</a:t>
            </a:r>
            <a:endParaRPr sz="240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67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le numéro de version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est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retiré</a:t>
            </a:r>
            <a:endParaRPr sz="2400">
              <a:latin typeface="Arial"/>
              <a:cs typeface="Arial"/>
            </a:endParaRPr>
          </a:p>
          <a:p>
            <a:pPr marL="470534" marR="30480" indent="-288290">
              <a:lnSpc>
                <a:spcPts val="2700"/>
              </a:lnSpc>
              <a:spcBef>
                <a:spcPts val="91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les caractères non alphanumériques sont remplacé par </a:t>
            </a:r>
            <a:r>
              <a:rPr sz="2400" spc="5" dirty="0">
                <a:solidFill>
                  <a:srgbClr val="202020"/>
                </a:solidFill>
                <a:latin typeface="Arial"/>
                <a:cs typeface="Arial"/>
              </a:rPr>
              <a:t>des 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points</a:t>
            </a:r>
            <a:endParaRPr sz="240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61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les points répétitifs sont remplacés par un seul</a:t>
            </a:r>
            <a:r>
              <a:rPr sz="2400" spc="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point</a:t>
            </a:r>
            <a:endParaRPr sz="2400">
              <a:latin typeface="Arial"/>
              <a:cs typeface="Arial"/>
            </a:endParaRPr>
          </a:p>
          <a:p>
            <a:pPr marL="471170" indent="-288290">
              <a:lnSpc>
                <a:spcPct val="100000"/>
              </a:lnSpc>
              <a:spcBef>
                <a:spcPts val="670"/>
              </a:spcBef>
              <a:buSzPct val="75000"/>
              <a:buFont typeface="OpenSymbol"/>
              <a:buChar char="–"/>
              <a:tabLst>
                <a:tab pos="471170" algn="l"/>
              </a:tabLst>
            </a:pP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exemple</a:t>
            </a:r>
            <a:endParaRPr sz="2400">
              <a:latin typeface="Arial"/>
              <a:cs typeface="Arial"/>
            </a:endParaRPr>
          </a:p>
          <a:p>
            <a:pPr marL="902969">
              <a:lnSpc>
                <a:spcPct val="100000"/>
              </a:lnSpc>
              <a:spcBef>
                <a:spcPts val="730"/>
              </a:spcBef>
              <a:tabLst>
                <a:tab pos="4872355" algn="l"/>
                <a:tab pos="5153025" algn="l"/>
              </a:tabLst>
            </a:pPr>
            <a:r>
              <a:rPr sz="2000" spc="10" dirty="0">
                <a:solidFill>
                  <a:srgbClr val="202020"/>
                </a:solidFill>
                <a:latin typeface="Arial"/>
                <a:cs typeface="Arial"/>
              </a:rPr>
              <a:t>my-lib-legacy-1.0-SNAPSHOT.jar	</a:t>
            </a:r>
            <a:r>
              <a:rPr sz="2000" spc="-894" dirty="0">
                <a:solidFill>
                  <a:srgbClr val="202020"/>
                </a:solidFill>
                <a:latin typeface="Arial"/>
                <a:cs typeface="Arial"/>
              </a:rPr>
              <a:t>→	</a:t>
            </a:r>
            <a:r>
              <a:rPr sz="2000" spc="210" dirty="0">
                <a:solidFill>
                  <a:srgbClr val="202020"/>
                </a:solidFill>
                <a:latin typeface="Arial"/>
                <a:cs typeface="Arial"/>
              </a:rPr>
              <a:t>my.lib.legacy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58749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3131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Code</a:t>
            </a:r>
            <a:r>
              <a:rPr spc="-85" dirty="0"/>
              <a:t> </a:t>
            </a:r>
            <a:r>
              <a:rPr spc="-5" dirty="0"/>
              <a:t>legacy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34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5265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26174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1389379"/>
            <a:ext cx="9498965" cy="16040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5080">
              <a:lnSpc>
                <a:spcPts val="3590"/>
              </a:lnSpc>
              <a:spcBef>
                <a:spcPts val="425"/>
              </a:spcBef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Les modules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automatiques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exportent leurs membres  publiques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Classpath et modules anonymes</a:t>
            </a:r>
            <a:r>
              <a:rPr sz="3200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(unnamed)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324103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800" y="42583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1250" y="2974299"/>
            <a:ext cx="8763635" cy="2025014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classpath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n'a pas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totalement</a:t>
            </a:r>
            <a:r>
              <a:rPr sz="2800" spc="-1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disparu</a:t>
            </a:r>
            <a:endParaRPr sz="2800">
              <a:latin typeface="Arial"/>
              <a:cs typeface="Arial"/>
            </a:endParaRPr>
          </a:p>
          <a:p>
            <a:pPr marL="182880">
              <a:lnSpc>
                <a:spcPct val="100000"/>
              </a:lnSpc>
              <a:spcBef>
                <a:spcPts val="990"/>
              </a:spcBef>
            </a:pPr>
            <a:r>
              <a:rPr sz="2700" spc="7" baseline="7716" dirty="0">
                <a:solidFill>
                  <a:srgbClr val="202020"/>
                </a:solidFill>
                <a:latin typeface="OpenSymbol"/>
                <a:cs typeface="OpenSymbol"/>
              </a:rPr>
              <a:t>–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l'option </a:t>
            </a:r>
            <a:r>
              <a:rPr sz="2400" spc="280" dirty="0">
                <a:solidFill>
                  <a:srgbClr val="202020"/>
                </a:solidFill>
                <a:latin typeface="Arial"/>
                <a:cs typeface="Arial"/>
              </a:rPr>
              <a:t>--class-path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existe</a:t>
            </a:r>
            <a:r>
              <a:rPr sz="2400" spc="1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toujours</a:t>
            </a:r>
            <a:endParaRPr sz="2400">
              <a:latin typeface="Arial"/>
              <a:cs typeface="Arial"/>
            </a:endParaRPr>
          </a:p>
          <a:p>
            <a:pPr marL="38100" marR="30480">
              <a:lnSpc>
                <a:spcPts val="3250"/>
              </a:lnSpc>
              <a:spcBef>
                <a:spcPts val="95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les </a:t>
            </a:r>
            <a:r>
              <a:rPr sz="2800" i="1" dirty="0">
                <a:solidFill>
                  <a:srgbClr val="202020"/>
                </a:solidFill>
                <a:latin typeface="Arial"/>
                <a:cs typeface="Arial"/>
              </a:rPr>
              <a:t>jars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chargés par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l'option </a:t>
            </a:r>
            <a:r>
              <a:rPr sz="2800" spc="320" dirty="0">
                <a:solidFill>
                  <a:srgbClr val="202020"/>
                </a:solidFill>
                <a:latin typeface="Arial"/>
                <a:cs typeface="Arial"/>
              </a:rPr>
              <a:t>--class-path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sont</a:t>
            </a:r>
            <a:r>
              <a:rPr sz="2800" spc="-26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placés  dans un module nommé "unnamed</a:t>
            </a:r>
            <a:r>
              <a:rPr sz="2800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module"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3692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8346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7575" algn="l"/>
              </a:tabLst>
            </a:pPr>
            <a:r>
              <a:rPr spc="-5" dirty="0"/>
              <a:t>Options</a:t>
            </a:r>
            <a:r>
              <a:rPr dirty="0"/>
              <a:t> </a:t>
            </a:r>
            <a:r>
              <a:rPr spc="-5" dirty="0"/>
              <a:t>de</a:t>
            </a:r>
            <a:r>
              <a:rPr dirty="0"/>
              <a:t> la	</a:t>
            </a:r>
            <a:r>
              <a:rPr spc="-5" dirty="0"/>
              <a:t>ligne de</a:t>
            </a:r>
            <a:r>
              <a:rPr spc="-85" dirty="0"/>
              <a:t> </a:t>
            </a:r>
            <a:r>
              <a:rPr spc="-5" dirty="0"/>
              <a:t>commande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35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5265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261747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1389379"/>
            <a:ext cx="7850505" cy="205993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 marR="106045">
              <a:lnSpc>
                <a:spcPts val="3590"/>
              </a:lnSpc>
              <a:spcBef>
                <a:spcPts val="425"/>
              </a:spcBef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Un module ne peut accéder qu'à ce qui</a:t>
            </a:r>
            <a:r>
              <a:rPr sz="3200" spc="-7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est 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explicitement</a:t>
            </a:r>
            <a:r>
              <a:rPr sz="3200" spc="-2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déclaré</a:t>
            </a:r>
            <a:endParaRPr sz="3200">
              <a:latin typeface="Arial"/>
              <a:cs typeface="Arial"/>
            </a:endParaRPr>
          </a:p>
          <a:p>
            <a:pPr marL="12700" marR="5080">
              <a:lnSpc>
                <a:spcPts val="3590"/>
              </a:lnSpc>
              <a:spcBef>
                <a:spcPts val="1410"/>
              </a:spcBef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Certaines options de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la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ligne de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commande 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permettent de déroger à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cette</a:t>
            </a:r>
            <a:r>
              <a:rPr sz="3200" spc="-3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02020"/>
                </a:solidFill>
                <a:latin typeface="Arial"/>
                <a:cs typeface="Arial"/>
              </a:rPr>
              <a:t>règle</a:t>
            </a:r>
            <a:endParaRPr sz="3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3696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6650" y="3575050"/>
            <a:ext cx="9011920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export, ajout de dépendance, ouverture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à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la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réflexivité,</a:t>
            </a:r>
            <a:r>
              <a:rPr sz="2800" spc="-6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...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9931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83464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7575" algn="l"/>
              </a:tabLst>
            </a:pPr>
            <a:r>
              <a:rPr spc="-5" dirty="0"/>
              <a:t>Options</a:t>
            </a:r>
            <a:r>
              <a:rPr dirty="0"/>
              <a:t> </a:t>
            </a:r>
            <a:r>
              <a:rPr spc="-5" dirty="0"/>
              <a:t>de</a:t>
            </a:r>
            <a:r>
              <a:rPr dirty="0"/>
              <a:t> la	</a:t>
            </a:r>
            <a:r>
              <a:rPr spc="-5" dirty="0"/>
              <a:t>ligne de</a:t>
            </a:r>
            <a:r>
              <a:rPr spc="-85" dirty="0"/>
              <a:t> </a:t>
            </a:r>
            <a:r>
              <a:rPr spc="-5" dirty="0"/>
              <a:t>commande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36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508760"/>
            <a:ext cx="134620" cy="1905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050" spc="2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050">
              <a:latin typeface="OpenSymbol"/>
              <a:cs typeface="Open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402079"/>
            <a:ext cx="9226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17395" algn="l"/>
              </a:tabLst>
            </a:pPr>
            <a:r>
              <a:rPr sz="2400" spc="185" dirty="0">
                <a:solidFill>
                  <a:srgbClr val="202020"/>
                </a:solidFill>
                <a:latin typeface="Arial"/>
                <a:cs typeface="Arial"/>
              </a:rPr>
              <a:t>--add-reads	</a:t>
            </a:r>
            <a:r>
              <a:rPr sz="2400" spc="140" dirty="0">
                <a:solidFill>
                  <a:srgbClr val="202020"/>
                </a:solidFill>
                <a:latin typeface="Arial"/>
                <a:cs typeface="Arial"/>
              </a:rPr>
              <a:t>&lt;module&gt;=&lt;target-module&gt;(,&lt;target-module&gt;)*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800" y="205993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302005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444500" marR="238125">
              <a:lnSpc>
                <a:spcPts val="3250"/>
              </a:lnSpc>
              <a:spcBef>
                <a:spcPts val="310"/>
              </a:spcBef>
            </a:pPr>
            <a:r>
              <a:rPr dirty="0"/>
              <a:t>met </a:t>
            </a:r>
            <a:r>
              <a:rPr spc="5" dirty="0"/>
              <a:t>à </a:t>
            </a:r>
            <a:r>
              <a:rPr dirty="0"/>
              <a:t>jour </a:t>
            </a:r>
            <a:r>
              <a:rPr spc="-15" dirty="0"/>
              <a:t>&lt;module&gt; </a:t>
            </a:r>
            <a:r>
              <a:rPr dirty="0"/>
              <a:t>pour lire </a:t>
            </a:r>
            <a:r>
              <a:rPr spc="160" dirty="0"/>
              <a:t>&lt;target-module&gt;,</a:t>
            </a:r>
            <a:r>
              <a:rPr spc="20" dirty="0"/>
              <a:t> </a:t>
            </a:r>
            <a:r>
              <a:rPr dirty="0"/>
              <a:t>sans  </a:t>
            </a:r>
            <a:r>
              <a:rPr spc="-5" dirty="0"/>
              <a:t>tenir </a:t>
            </a:r>
            <a:r>
              <a:rPr dirty="0"/>
              <a:t>compte de la déclaration de</a:t>
            </a:r>
            <a:r>
              <a:rPr spc="-40" dirty="0"/>
              <a:t> </a:t>
            </a:r>
            <a:r>
              <a:rPr dirty="0"/>
              <a:t>module.</a:t>
            </a:r>
          </a:p>
          <a:p>
            <a:pPr marL="444500" marR="5080">
              <a:lnSpc>
                <a:spcPts val="3250"/>
              </a:lnSpc>
              <a:spcBef>
                <a:spcPts val="1060"/>
              </a:spcBef>
            </a:pPr>
            <a:r>
              <a:rPr spc="170" dirty="0"/>
              <a:t>&lt;target-module&gt; </a:t>
            </a:r>
            <a:r>
              <a:rPr dirty="0"/>
              <a:t>peut </a:t>
            </a:r>
            <a:r>
              <a:rPr spc="-5" dirty="0"/>
              <a:t>être </a:t>
            </a:r>
            <a:r>
              <a:rPr spc="-285" dirty="0"/>
              <a:t>ALL-UNNAMED </a:t>
            </a:r>
            <a:r>
              <a:rPr dirty="0"/>
              <a:t>pour lire </a:t>
            </a:r>
            <a:r>
              <a:rPr spc="-5" dirty="0"/>
              <a:t>tous  </a:t>
            </a:r>
            <a:r>
              <a:rPr dirty="0"/>
              <a:t>les modules sans</a:t>
            </a:r>
            <a:r>
              <a:rPr spc="-25" dirty="0"/>
              <a:t> </a:t>
            </a:r>
            <a:r>
              <a:rPr dirty="0"/>
              <a:t>nom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81000" y="395350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850" y="3864609"/>
            <a:ext cx="94024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1675" algn="l"/>
              </a:tabLst>
            </a:pPr>
            <a:r>
              <a:rPr sz="2000" spc="180" dirty="0">
                <a:solidFill>
                  <a:srgbClr val="202020"/>
                </a:solidFill>
                <a:latin typeface="Arial"/>
                <a:cs typeface="Arial"/>
              </a:rPr>
              <a:t>--add-exports	</a:t>
            </a:r>
            <a:r>
              <a:rPr sz="2000" spc="105" dirty="0">
                <a:solidFill>
                  <a:srgbClr val="202020"/>
                </a:solidFill>
                <a:latin typeface="Arial"/>
                <a:cs typeface="Arial"/>
              </a:rPr>
              <a:t>&lt;module&gt;/&lt;package&gt;=&lt;target-module&gt;(,&lt;target-module&gt;)*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2800" y="44589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2800" y="58369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6650" y="4333240"/>
            <a:ext cx="9131935" cy="2244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3320"/>
              </a:lnSpc>
              <a:spcBef>
                <a:spcPts val="11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met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à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jour </a:t>
            </a:r>
            <a:r>
              <a:rPr sz="2800" spc="-15" dirty="0">
                <a:solidFill>
                  <a:srgbClr val="202020"/>
                </a:solidFill>
                <a:latin typeface="Arial"/>
                <a:cs typeface="Arial"/>
              </a:rPr>
              <a:t>&lt;module&gt;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pour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exporter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&lt;package&gt;</a:t>
            </a:r>
            <a:r>
              <a:rPr sz="2800" spc="4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vers</a:t>
            </a:r>
            <a:endParaRPr sz="2800" dirty="0">
              <a:latin typeface="Arial"/>
              <a:cs typeface="Arial"/>
            </a:endParaRPr>
          </a:p>
          <a:p>
            <a:pPr marL="12700" marR="43180">
              <a:lnSpc>
                <a:spcPts val="3260"/>
              </a:lnSpc>
              <a:spcBef>
                <a:spcPts val="150"/>
              </a:spcBef>
            </a:pPr>
            <a:r>
              <a:rPr sz="2800" spc="130" dirty="0">
                <a:solidFill>
                  <a:srgbClr val="202020"/>
                </a:solidFill>
                <a:latin typeface="Arial"/>
                <a:cs typeface="Arial"/>
              </a:rPr>
              <a:t>&lt;target-module&gt;,sans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tenir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compte de la déclaration</a:t>
            </a:r>
            <a:r>
              <a:rPr sz="2800" spc="-18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de  module.</a:t>
            </a:r>
            <a:endParaRPr sz="2800" dirty="0">
              <a:latin typeface="Arial"/>
              <a:cs typeface="Arial"/>
            </a:endParaRPr>
          </a:p>
          <a:p>
            <a:pPr marL="12700" marR="5080" indent="99060">
              <a:lnSpc>
                <a:spcPts val="3260"/>
              </a:lnSpc>
              <a:spcBef>
                <a:spcPts val="1040"/>
              </a:spcBef>
            </a:pPr>
            <a:r>
              <a:rPr sz="2800" spc="170" dirty="0">
                <a:solidFill>
                  <a:srgbClr val="202020"/>
                </a:solidFill>
                <a:latin typeface="Arial"/>
                <a:cs typeface="Arial"/>
              </a:rPr>
              <a:t>&lt;target-module&gt;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peut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être </a:t>
            </a:r>
            <a:r>
              <a:rPr sz="2800" spc="-285" dirty="0">
                <a:solidFill>
                  <a:srgbClr val="202020"/>
                </a:solidFill>
                <a:latin typeface="Arial"/>
                <a:cs typeface="Arial"/>
              </a:rPr>
              <a:t>ALL-UNNAMED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pour </a:t>
            </a:r>
            <a:r>
              <a:rPr sz="2800" spc="-10" dirty="0">
                <a:solidFill>
                  <a:srgbClr val="202020"/>
                </a:solidFill>
                <a:latin typeface="Arial"/>
                <a:cs typeface="Arial"/>
              </a:rPr>
              <a:t>effectuer 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un export vers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tous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les modules sans</a:t>
            </a:r>
            <a:r>
              <a:rPr sz="2800" spc="-4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nom.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62286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8625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57575" algn="l"/>
                <a:tab pos="5073015" algn="l"/>
              </a:tabLst>
            </a:pPr>
            <a:r>
              <a:rPr spc="-5" dirty="0"/>
              <a:t>Options</a:t>
            </a:r>
            <a:r>
              <a:rPr dirty="0"/>
              <a:t> </a:t>
            </a:r>
            <a:r>
              <a:rPr spc="-5" dirty="0"/>
              <a:t>de</a:t>
            </a:r>
            <a:r>
              <a:rPr dirty="0"/>
              <a:t> la	</a:t>
            </a:r>
            <a:r>
              <a:rPr spc="-5" dirty="0"/>
              <a:t>lignes	de</a:t>
            </a:r>
            <a:r>
              <a:rPr spc="-90" dirty="0"/>
              <a:t> </a:t>
            </a:r>
            <a:r>
              <a:rPr spc="-5" dirty="0"/>
              <a:t>commande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37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496059"/>
            <a:ext cx="11683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900">
              <a:latin typeface="OpenSymbol"/>
              <a:cs typeface="Open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1407159"/>
            <a:ext cx="91230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2275" algn="l"/>
              </a:tabLst>
            </a:pPr>
            <a:r>
              <a:rPr sz="2000" spc="114" dirty="0">
                <a:solidFill>
                  <a:srgbClr val="202020"/>
                </a:solidFill>
                <a:latin typeface="Arial"/>
                <a:cs typeface="Arial"/>
              </a:rPr>
              <a:t>--add-opens	</a:t>
            </a:r>
            <a:r>
              <a:rPr sz="2000" spc="105" dirty="0">
                <a:solidFill>
                  <a:srgbClr val="202020"/>
                </a:solidFill>
                <a:latin typeface="Arial"/>
                <a:cs typeface="Arial"/>
              </a:rPr>
              <a:t>&lt;module&gt;/&lt;package&gt;=&lt;target-module&gt;(,&lt;target-module&gt;)*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800" y="200152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1000" y="3393440"/>
            <a:ext cx="170815" cy="24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450" spc="-10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4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4500">
              <a:lnSpc>
                <a:spcPts val="3325"/>
              </a:lnSpc>
              <a:spcBef>
                <a:spcPts val="110"/>
              </a:spcBef>
            </a:pPr>
            <a:r>
              <a:rPr dirty="0"/>
              <a:t>met </a:t>
            </a:r>
            <a:r>
              <a:rPr spc="5" dirty="0"/>
              <a:t>à </a:t>
            </a:r>
            <a:r>
              <a:rPr dirty="0"/>
              <a:t>jour </a:t>
            </a:r>
            <a:r>
              <a:rPr spc="-15" dirty="0"/>
              <a:t>&lt;module&gt; </a:t>
            </a:r>
            <a:r>
              <a:rPr dirty="0"/>
              <a:t>pour ouvrir &lt;package&gt;</a:t>
            </a:r>
            <a:r>
              <a:rPr spc="30" dirty="0"/>
              <a:t> </a:t>
            </a:r>
            <a:r>
              <a:rPr dirty="0"/>
              <a:t>vers</a:t>
            </a:r>
          </a:p>
          <a:p>
            <a:pPr marL="444500" marR="5080">
              <a:lnSpc>
                <a:spcPts val="3250"/>
              </a:lnSpc>
              <a:spcBef>
                <a:spcPts val="165"/>
              </a:spcBef>
            </a:pPr>
            <a:r>
              <a:rPr spc="160" dirty="0"/>
              <a:t>&lt;target-module&gt;, </a:t>
            </a:r>
            <a:r>
              <a:rPr dirty="0"/>
              <a:t>sans </a:t>
            </a:r>
            <a:r>
              <a:rPr spc="-5" dirty="0"/>
              <a:t>tenir </a:t>
            </a:r>
            <a:r>
              <a:rPr dirty="0"/>
              <a:t>compte de la déclaration</a:t>
            </a:r>
            <a:r>
              <a:rPr spc="-170" dirty="0"/>
              <a:t> </a:t>
            </a:r>
            <a:r>
              <a:rPr dirty="0"/>
              <a:t>de  module</a:t>
            </a:r>
          </a:p>
          <a:p>
            <a:pPr marL="12700">
              <a:lnSpc>
                <a:spcPct val="100000"/>
              </a:lnSpc>
              <a:spcBef>
                <a:spcPts val="830"/>
              </a:spcBef>
              <a:tabLst>
                <a:tab pos="3366135" algn="l"/>
              </a:tabLst>
            </a:pPr>
            <a:r>
              <a:rPr sz="3200" spc="220" dirty="0"/>
              <a:t>--patch-module	</a:t>
            </a:r>
            <a:r>
              <a:rPr sz="3200" spc="315" dirty="0"/>
              <a:t>&lt;module&gt;=&lt;file&gt;(;&lt;file&gt;)*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812800" y="40271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36650" y="3905250"/>
            <a:ext cx="8589645" cy="125285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5080">
              <a:lnSpc>
                <a:spcPct val="93600"/>
              </a:lnSpc>
              <a:spcBef>
                <a:spcPts val="325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remplacement ou augmentation d'un module avec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des 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classes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et des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ressources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dans des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fichiers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ou des  répertoires</a:t>
            </a:r>
            <a:r>
              <a:rPr sz="2800" spc="-1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JAR.</a:t>
            </a:r>
            <a:endParaRPr sz="2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1284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E02412D-CEEE-43CA-AABA-9746A4C7E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1339850"/>
            <a:ext cx="7620000" cy="502778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5CF34EC-53E4-4417-A572-F7C2A7C50947}"/>
              </a:ext>
            </a:extLst>
          </p:cNvPr>
          <p:cNvSpPr txBox="1"/>
          <p:nvPr/>
        </p:nvSpPr>
        <p:spPr>
          <a:xfrm>
            <a:off x="469900" y="349250"/>
            <a:ext cx="5346832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/>
              <a:t>Exercices : Modules</a:t>
            </a:r>
          </a:p>
        </p:txBody>
      </p:sp>
    </p:spTree>
    <p:extLst>
      <p:ext uri="{BB962C8B-B14F-4D97-AF65-F5344CB8AC3E}">
        <p14:creationId xmlns:p14="http://schemas.microsoft.com/office/powerpoint/2010/main" val="1877747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C12087-5446-444C-849A-5F7000D3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49250"/>
            <a:ext cx="10129520" cy="523220"/>
          </a:xfrm>
        </p:spPr>
        <p:txBody>
          <a:bodyPr/>
          <a:lstStyle/>
          <a:p>
            <a:r>
              <a:rPr lang="fr-FR" sz="3400" dirty="0"/>
              <a:t>Exercices : Modules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F09E22-7CDE-45FF-B2CB-366DBA69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1873250"/>
            <a:ext cx="7877268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555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2967" y="349250"/>
            <a:ext cx="4903733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dirty="0"/>
              <a:t>JDK :</a:t>
            </a:r>
            <a:r>
              <a:rPr spc="-61" dirty="0"/>
              <a:t> </a:t>
            </a:r>
            <a:r>
              <a:rPr spc="-4" dirty="0"/>
              <a:t>Support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3" y="2322611"/>
            <a:ext cx="8059593" cy="3764198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spc="-4" dirty="0">
                <a:latin typeface="Calibri Light"/>
                <a:cs typeface="Calibri Light"/>
              </a:rPr>
              <a:t>Depuis </a:t>
            </a:r>
            <a:r>
              <a:rPr sz="2280" spc="-18" dirty="0">
                <a:latin typeface="Calibri Light"/>
                <a:cs typeface="Calibri Light"/>
              </a:rPr>
              <a:t>Java </a:t>
            </a:r>
            <a:r>
              <a:rPr sz="2280" spc="-4" dirty="0">
                <a:latin typeface="Calibri Light"/>
                <a:cs typeface="Calibri Light"/>
              </a:rPr>
              <a:t>10 on </a:t>
            </a:r>
            <a:r>
              <a:rPr sz="2280" dirty="0">
                <a:latin typeface="Calibri Light"/>
                <a:cs typeface="Calibri Light"/>
              </a:rPr>
              <a:t>a </a:t>
            </a:r>
            <a:r>
              <a:rPr sz="2280" spc="-4" dirty="0">
                <a:latin typeface="Calibri Light"/>
                <a:cs typeface="Calibri Light"/>
              </a:rPr>
              <a:t>donc une </a:t>
            </a:r>
            <a:r>
              <a:rPr sz="2280" spc="-9" dirty="0">
                <a:latin typeface="Calibri Light"/>
                <a:cs typeface="Calibri Light"/>
              </a:rPr>
              <a:t>release </a:t>
            </a:r>
            <a:r>
              <a:rPr sz="2280" spc="-13" dirty="0">
                <a:latin typeface="Calibri Light"/>
                <a:cs typeface="Calibri Light"/>
              </a:rPr>
              <a:t>tous </a:t>
            </a:r>
            <a:r>
              <a:rPr sz="2280" dirty="0">
                <a:latin typeface="Calibri Light"/>
                <a:cs typeface="Calibri Light"/>
              </a:rPr>
              <a:t>les 6</a:t>
            </a:r>
            <a:r>
              <a:rPr sz="2280" spc="-4" dirty="0">
                <a:latin typeface="Calibri Light"/>
                <a:cs typeface="Calibri Light"/>
              </a:rPr>
              <a:t> mois.</a:t>
            </a:r>
            <a:endParaRPr sz="2280">
              <a:latin typeface="Calibri Light"/>
              <a:cs typeface="Calibri Light"/>
            </a:endParaRPr>
          </a:p>
          <a:p>
            <a:pPr>
              <a:spcBef>
                <a:spcPts val="35"/>
              </a:spcBef>
              <a:buFont typeface="Wingdings"/>
              <a:buChar char=""/>
            </a:pPr>
            <a:endParaRPr sz="2763">
              <a:latin typeface="Calibri Light"/>
              <a:cs typeface="Calibri Light"/>
            </a:endParaRPr>
          </a:p>
          <a:p>
            <a:pPr marL="211644" indent="-200505">
              <a:buFont typeface="Wingdings"/>
              <a:buChar char=""/>
              <a:tabLst>
                <a:tab pos="211644" algn="l"/>
              </a:tabLst>
            </a:pPr>
            <a:r>
              <a:rPr sz="2280" spc="-44" dirty="0">
                <a:latin typeface="Calibri Light"/>
                <a:cs typeface="Calibri Light"/>
              </a:rPr>
              <a:t>Toutes </a:t>
            </a:r>
            <a:r>
              <a:rPr sz="2280" dirty="0">
                <a:latin typeface="Calibri Light"/>
                <a:cs typeface="Calibri Light"/>
              </a:rPr>
              <a:t>les 6 </a:t>
            </a:r>
            <a:r>
              <a:rPr sz="2280" spc="-9" dirty="0">
                <a:latin typeface="Calibri Light"/>
                <a:cs typeface="Calibri Light"/>
              </a:rPr>
              <a:t>releases </a:t>
            </a:r>
            <a:r>
              <a:rPr sz="2280" dirty="0">
                <a:latin typeface="Calibri Light"/>
                <a:cs typeface="Calibri Light"/>
              </a:rPr>
              <a:t>=&gt; </a:t>
            </a:r>
            <a:r>
              <a:rPr sz="2280" spc="-4" dirty="0">
                <a:latin typeface="Calibri Light"/>
                <a:cs typeface="Calibri Light"/>
              </a:rPr>
              <a:t>une </a:t>
            </a:r>
            <a:r>
              <a:rPr sz="2280" spc="-9" dirty="0">
                <a:latin typeface="Calibri Light"/>
                <a:cs typeface="Calibri Light"/>
              </a:rPr>
              <a:t>release </a:t>
            </a:r>
            <a:r>
              <a:rPr sz="2280" spc="-4" dirty="0">
                <a:latin typeface="Calibri Light"/>
                <a:cs typeface="Calibri Light"/>
              </a:rPr>
              <a:t>Long </a:t>
            </a:r>
            <a:r>
              <a:rPr sz="2280" spc="-53" dirty="0">
                <a:latin typeface="Calibri Light"/>
                <a:cs typeface="Calibri Light"/>
              </a:rPr>
              <a:t>Term </a:t>
            </a:r>
            <a:r>
              <a:rPr sz="2280" spc="-4" dirty="0">
                <a:latin typeface="Calibri Light"/>
                <a:cs typeface="Calibri Light"/>
              </a:rPr>
              <a:t>Support </a:t>
            </a:r>
            <a:r>
              <a:rPr sz="2280" dirty="0">
                <a:latin typeface="Calibri Light"/>
                <a:cs typeface="Calibri Light"/>
              </a:rPr>
              <a:t>--</a:t>
            </a:r>
            <a:r>
              <a:rPr sz="2280" spc="105" dirty="0">
                <a:latin typeface="Calibri Light"/>
                <a:cs typeface="Calibri Light"/>
              </a:rPr>
              <a:t> </a:t>
            </a:r>
            <a:r>
              <a:rPr sz="2280" spc="-48" dirty="0">
                <a:latin typeface="Calibri Light"/>
                <a:cs typeface="Calibri Light"/>
              </a:rPr>
              <a:t>LTS.</a:t>
            </a:r>
            <a:endParaRPr sz="2280">
              <a:latin typeface="Calibri Light"/>
              <a:cs typeface="Calibri Light"/>
            </a:endParaRPr>
          </a:p>
          <a:p>
            <a:pPr>
              <a:spcBef>
                <a:spcPts val="18"/>
              </a:spcBef>
              <a:buFont typeface="Wingdings"/>
              <a:buChar char=""/>
            </a:pPr>
            <a:endParaRPr sz="2763">
              <a:latin typeface="Calibri Light"/>
              <a:cs typeface="Calibri Light"/>
            </a:endParaRPr>
          </a:p>
          <a:p>
            <a:pPr marL="211644" indent="-200505">
              <a:lnSpc>
                <a:spcPts val="2732"/>
              </a:lnSpc>
              <a:buFont typeface="Wingdings"/>
              <a:buChar char=""/>
              <a:tabLst>
                <a:tab pos="211644" algn="l"/>
              </a:tabLst>
            </a:pPr>
            <a:r>
              <a:rPr sz="2280" spc="-4" dirty="0">
                <a:latin typeface="Calibri Light"/>
                <a:cs typeface="Calibri Light"/>
              </a:rPr>
              <a:t>La politique de support </a:t>
            </a:r>
            <a:r>
              <a:rPr sz="2280" spc="-13" dirty="0">
                <a:latin typeface="Calibri Light"/>
                <a:cs typeface="Calibri Light"/>
              </a:rPr>
              <a:t>gratuit </a:t>
            </a:r>
            <a:r>
              <a:rPr sz="2280" dirty="0">
                <a:latin typeface="Calibri Light"/>
                <a:cs typeface="Calibri Light"/>
              </a:rPr>
              <a:t>a </a:t>
            </a:r>
            <a:r>
              <a:rPr sz="2280" spc="-9" dirty="0">
                <a:latin typeface="Calibri Light"/>
                <a:cs typeface="Calibri Light"/>
              </a:rPr>
              <a:t>changé</a:t>
            </a:r>
            <a:r>
              <a:rPr sz="2280" spc="18" dirty="0">
                <a:latin typeface="Calibri Light"/>
                <a:cs typeface="Calibri Light"/>
              </a:rPr>
              <a:t> </a:t>
            </a:r>
            <a:r>
              <a:rPr sz="2280" dirty="0">
                <a:latin typeface="Calibri Light"/>
                <a:cs typeface="Calibri Light"/>
              </a:rPr>
              <a:t>:</a:t>
            </a:r>
            <a:endParaRPr sz="2280">
              <a:latin typeface="Calibri Light"/>
              <a:cs typeface="Calibri Light"/>
            </a:endParaRPr>
          </a:p>
          <a:p>
            <a:pPr marL="612654" lvl="1" indent="-200505">
              <a:lnSpc>
                <a:spcPts val="2289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4" dirty="0">
                <a:latin typeface="Calibri Light"/>
                <a:cs typeface="Calibri Light"/>
              </a:rPr>
              <a:t>Une release </a:t>
            </a:r>
            <a:r>
              <a:rPr sz="1930" spc="-26" dirty="0">
                <a:latin typeface="Calibri Light"/>
                <a:cs typeface="Calibri Light"/>
              </a:rPr>
              <a:t>non-LTS </a:t>
            </a:r>
            <a:r>
              <a:rPr sz="1930" spc="-9" dirty="0">
                <a:latin typeface="Calibri Light"/>
                <a:cs typeface="Calibri Light"/>
              </a:rPr>
              <a:t>est </a:t>
            </a:r>
            <a:r>
              <a:rPr sz="1930" spc="-4" dirty="0">
                <a:latin typeface="Calibri Light"/>
                <a:cs typeface="Calibri Light"/>
              </a:rPr>
              <a:t>supportée </a:t>
            </a:r>
            <a:r>
              <a:rPr sz="1930" dirty="0">
                <a:latin typeface="Calibri Light"/>
                <a:cs typeface="Calibri Light"/>
              </a:rPr>
              <a:t>6</a:t>
            </a:r>
            <a:r>
              <a:rPr sz="1930" spc="44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mois</a:t>
            </a:r>
            <a:endParaRPr sz="1930">
              <a:latin typeface="Calibri Light"/>
              <a:cs typeface="Calibri Light"/>
            </a:endParaRPr>
          </a:p>
          <a:p>
            <a:pPr marL="612654" lvl="1" indent="-200505">
              <a:lnSpc>
                <a:spcPts val="2285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4" dirty="0">
                <a:latin typeface="Calibri Light"/>
                <a:cs typeface="Calibri Light"/>
              </a:rPr>
              <a:t>Une release </a:t>
            </a:r>
            <a:r>
              <a:rPr sz="1930" spc="-9" dirty="0">
                <a:latin typeface="Calibri Light"/>
                <a:cs typeface="Calibri Light"/>
              </a:rPr>
              <a:t>TS est </a:t>
            </a:r>
            <a:r>
              <a:rPr sz="1930" spc="-4" dirty="0">
                <a:latin typeface="Calibri Light"/>
                <a:cs typeface="Calibri Light"/>
              </a:rPr>
              <a:t>supportée </a:t>
            </a:r>
            <a:r>
              <a:rPr sz="1930" dirty="0">
                <a:latin typeface="Calibri Light"/>
                <a:cs typeface="Calibri Light"/>
              </a:rPr>
              <a:t>au </a:t>
            </a:r>
            <a:r>
              <a:rPr sz="1930" spc="-4" dirty="0">
                <a:latin typeface="Calibri Light"/>
                <a:cs typeface="Calibri Light"/>
              </a:rPr>
              <a:t>minimum </a:t>
            </a:r>
            <a:r>
              <a:rPr sz="1930" dirty="0">
                <a:latin typeface="Calibri Light"/>
                <a:cs typeface="Calibri Light"/>
              </a:rPr>
              <a:t>3</a:t>
            </a:r>
            <a:r>
              <a:rPr sz="1930" spc="18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ans</a:t>
            </a:r>
            <a:endParaRPr sz="1930">
              <a:latin typeface="Calibri Light"/>
              <a:cs typeface="Calibri Light"/>
            </a:endParaRPr>
          </a:p>
          <a:p>
            <a:pPr marL="612654" lvl="1" indent="-200505">
              <a:lnSpc>
                <a:spcPts val="2285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18" dirty="0">
                <a:latin typeface="Calibri Light"/>
                <a:cs typeface="Calibri Light"/>
              </a:rPr>
              <a:t>Java </a:t>
            </a:r>
            <a:r>
              <a:rPr sz="1930" dirty="0">
                <a:latin typeface="Calibri Light"/>
                <a:cs typeface="Calibri Light"/>
              </a:rPr>
              <a:t>8 </a:t>
            </a:r>
            <a:r>
              <a:rPr sz="1930" spc="-13" dirty="0">
                <a:latin typeface="Calibri Light"/>
                <a:cs typeface="Calibri Light"/>
              </a:rPr>
              <a:t>sera EOL </a:t>
            </a:r>
            <a:r>
              <a:rPr sz="1930" dirty="0">
                <a:latin typeface="Calibri Light"/>
                <a:cs typeface="Calibri Light"/>
              </a:rPr>
              <a:t>en</a:t>
            </a:r>
            <a:r>
              <a:rPr sz="1930" spc="39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2019</a:t>
            </a:r>
            <a:endParaRPr sz="1930">
              <a:latin typeface="Calibri Light"/>
              <a:cs typeface="Calibri Light"/>
            </a:endParaRPr>
          </a:p>
          <a:p>
            <a:pPr marL="612654" lvl="1" indent="-200505">
              <a:lnSpc>
                <a:spcPts val="2294"/>
              </a:lnSpc>
              <a:buFont typeface="Wingdings"/>
              <a:buChar char=""/>
              <a:tabLst>
                <a:tab pos="612654" algn="l"/>
              </a:tabLst>
            </a:pPr>
            <a:r>
              <a:rPr sz="1930" spc="-9" dirty="0">
                <a:latin typeface="Calibri Light"/>
                <a:cs typeface="Calibri Light"/>
              </a:rPr>
              <a:t>Oracle fournit </a:t>
            </a:r>
            <a:r>
              <a:rPr sz="1930" spc="-4" dirty="0">
                <a:latin typeface="Calibri Light"/>
                <a:cs typeface="Calibri Light"/>
              </a:rPr>
              <a:t>du support </a:t>
            </a:r>
            <a:r>
              <a:rPr sz="1930" spc="-9" dirty="0">
                <a:latin typeface="Calibri Light"/>
                <a:cs typeface="Calibri Light"/>
              </a:rPr>
              <a:t>étendu</a:t>
            </a:r>
            <a:r>
              <a:rPr sz="1930" spc="13" dirty="0">
                <a:latin typeface="Calibri Light"/>
                <a:cs typeface="Calibri Light"/>
              </a:rPr>
              <a:t> </a:t>
            </a:r>
            <a:r>
              <a:rPr sz="1930" spc="-18" dirty="0">
                <a:latin typeface="Calibri Light"/>
                <a:cs typeface="Calibri Light"/>
              </a:rPr>
              <a:t>payant</a:t>
            </a:r>
            <a:endParaRPr sz="1930">
              <a:latin typeface="Calibri Light"/>
              <a:cs typeface="Calibri Light"/>
            </a:endParaRPr>
          </a:p>
          <a:p>
            <a:pPr lvl="1">
              <a:spcBef>
                <a:spcPts val="26"/>
              </a:spcBef>
              <a:buFont typeface="Wingdings"/>
              <a:buChar char=""/>
            </a:pPr>
            <a:endParaRPr sz="2105">
              <a:latin typeface="Calibri Light"/>
              <a:cs typeface="Calibri Light"/>
            </a:endParaRPr>
          </a:p>
          <a:p>
            <a:pPr marL="211644" indent="-200505">
              <a:buFont typeface="Wingdings"/>
              <a:buChar char=""/>
              <a:tabLst>
                <a:tab pos="211644" algn="l"/>
              </a:tabLst>
            </a:pPr>
            <a:r>
              <a:rPr sz="2280" spc="-18" dirty="0">
                <a:latin typeface="Calibri Light"/>
                <a:cs typeface="Calibri Light"/>
              </a:rPr>
              <a:t>Pas </a:t>
            </a:r>
            <a:r>
              <a:rPr sz="2280" spc="-4" dirty="0">
                <a:latin typeface="Calibri Light"/>
                <a:cs typeface="Calibri Light"/>
              </a:rPr>
              <a:t>de panique, </a:t>
            </a:r>
            <a:r>
              <a:rPr sz="2280" spc="-9" dirty="0">
                <a:latin typeface="Calibri Light"/>
                <a:cs typeface="Calibri Light"/>
              </a:rPr>
              <a:t>d'autres </a:t>
            </a:r>
            <a:r>
              <a:rPr sz="2280" spc="-13" dirty="0">
                <a:latin typeface="Calibri Light"/>
                <a:cs typeface="Calibri Light"/>
              </a:rPr>
              <a:t>vont proposer </a:t>
            </a:r>
            <a:r>
              <a:rPr sz="2280" spc="-4" dirty="0">
                <a:latin typeface="Calibri Light"/>
                <a:cs typeface="Calibri Light"/>
              </a:rPr>
              <a:t>du support </a:t>
            </a:r>
            <a:r>
              <a:rPr sz="2280" spc="-9" dirty="0">
                <a:latin typeface="Calibri Light"/>
                <a:cs typeface="Calibri Light"/>
              </a:rPr>
              <a:t>étendu </a:t>
            </a:r>
            <a:r>
              <a:rPr sz="2280" spc="-13" dirty="0">
                <a:latin typeface="Calibri Light"/>
                <a:cs typeface="Calibri Light"/>
              </a:rPr>
              <a:t>gratuit</a:t>
            </a:r>
            <a:r>
              <a:rPr sz="2280" spc="61" dirty="0">
                <a:latin typeface="Calibri Light"/>
                <a:cs typeface="Calibri Light"/>
              </a:rPr>
              <a:t> </a:t>
            </a:r>
            <a:r>
              <a:rPr sz="2280" dirty="0">
                <a:latin typeface="Calibri Light"/>
                <a:cs typeface="Calibri Light"/>
              </a:rPr>
              <a:t>:)</a:t>
            </a:r>
            <a:endParaRPr sz="228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8761" y="1306738"/>
            <a:ext cx="4400333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pc="-31" dirty="0"/>
              <a:t>Java </a:t>
            </a:r>
            <a:r>
              <a:rPr dirty="0"/>
              <a:t>9 :</a:t>
            </a:r>
            <a:r>
              <a:rPr spc="-57" dirty="0"/>
              <a:t> </a:t>
            </a:r>
            <a:r>
              <a:rPr dirty="0"/>
              <a:t>Jshell</a:t>
            </a:r>
          </a:p>
        </p:txBody>
      </p:sp>
      <p:sp>
        <p:nvSpPr>
          <p:cNvPr id="3" name="object 3"/>
          <p:cNvSpPr/>
          <p:nvPr/>
        </p:nvSpPr>
        <p:spPr>
          <a:xfrm>
            <a:off x="3146533" y="2708910"/>
            <a:ext cx="4400334" cy="2507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300" y="501650"/>
            <a:ext cx="8858814" cy="442135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800" spc="-31" dirty="0"/>
              <a:t>Java </a:t>
            </a:r>
            <a:r>
              <a:rPr sz="2800" dirty="0"/>
              <a:t>9 jshell: </a:t>
            </a:r>
            <a:r>
              <a:rPr sz="2800" spc="-4" dirty="0"/>
              <a:t>The </a:t>
            </a:r>
            <a:r>
              <a:rPr sz="2800" spc="-31" dirty="0"/>
              <a:t>Java </a:t>
            </a:r>
            <a:r>
              <a:rPr sz="2800" spc="-4" dirty="0"/>
              <a:t>Shell </a:t>
            </a:r>
            <a:r>
              <a:rPr sz="2800" spc="-18" dirty="0"/>
              <a:t>(Read-Eval-Print</a:t>
            </a:r>
            <a:r>
              <a:rPr sz="2800" spc="18" dirty="0"/>
              <a:t> </a:t>
            </a:r>
            <a:r>
              <a:rPr sz="2800" spc="-4" dirty="0"/>
              <a:t>Loop)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04232" y="2345779"/>
            <a:ext cx="8820941" cy="2074868"/>
          </a:xfrm>
          <a:prstGeom prst="rect">
            <a:avLst/>
          </a:prstGeom>
        </p:spPr>
        <p:txBody>
          <a:bodyPr vert="horz" wrap="square" lIns="0" tIns="55695" rIns="0" bIns="0" rtlCol="0">
            <a:spAutoFit/>
          </a:bodyPr>
          <a:lstStyle/>
          <a:p>
            <a:pPr marL="211644" marR="168758" indent="-200505">
              <a:lnSpc>
                <a:spcPts val="2631"/>
              </a:lnSpc>
              <a:spcBef>
                <a:spcPts val="439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9" dirty="0">
                <a:latin typeface="Calibri Light"/>
                <a:cs typeface="Calibri Light"/>
              </a:rPr>
              <a:t>Beaucoup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13" dirty="0">
                <a:latin typeface="Calibri Light"/>
                <a:cs typeface="Calibri Light"/>
              </a:rPr>
              <a:t>langages </a:t>
            </a:r>
            <a:r>
              <a:rPr sz="2456" spc="-39" dirty="0">
                <a:latin typeface="Calibri Light"/>
                <a:cs typeface="Calibri Light"/>
              </a:rPr>
              <a:t>(ruby, </a:t>
            </a:r>
            <a:r>
              <a:rPr sz="2456" spc="-9" dirty="0">
                <a:latin typeface="Calibri Light"/>
                <a:cs typeface="Calibri Light"/>
              </a:rPr>
              <a:t>scala, </a:t>
            </a:r>
            <a:r>
              <a:rPr sz="2456" spc="-4" dirty="0">
                <a:latin typeface="Calibri Light"/>
                <a:cs typeface="Calibri Light"/>
              </a:rPr>
              <a:t>python, …) </a:t>
            </a:r>
            <a:r>
              <a:rPr sz="2456" spc="-13" dirty="0">
                <a:latin typeface="Calibri Light"/>
                <a:cs typeface="Calibri Light"/>
              </a:rPr>
              <a:t>proposent </a:t>
            </a:r>
            <a:r>
              <a:rPr sz="2456" spc="-9" dirty="0">
                <a:latin typeface="Calibri Light"/>
                <a:cs typeface="Calibri Light"/>
              </a:rPr>
              <a:t>une </a:t>
            </a:r>
            <a:r>
              <a:rPr sz="2456" spc="-13" dirty="0">
                <a:latin typeface="Calibri Light"/>
                <a:cs typeface="Calibri Light"/>
              </a:rPr>
              <a:t>Read-  </a:t>
            </a:r>
            <a:r>
              <a:rPr sz="2456" spc="-18" dirty="0">
                <a:latin typeface="Calibri Light"/>
                <a:cs typeface="Calibri Light"/>
              </a:rPr>
              <a:t>Evaluate-Print-Loop </a:t>
            </a:r>
            <a:r>
              <a:rPr sz="2456" spc="-4" dirty="0">
                <a:latin typeface="Calibri Light"/>
                <a:cs typeface="Calibri Light"/>
              </a:rPr>
              <a:t>(REPL), un</a:t>
            </a:r>
            <a:r>
              <a:rPr sz="2456" spc="18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shell.</a:t>
            </a:r>
            <a:endParaRPr sz="2456">
              <a:latin typeface="Calibri Light"/>
              <a:cs typeface="Calibri Light"/>
            </a:endParaRPr>
          </a:p>
          <a:p>
            <a:pPr marL="211644" indent="-200505">
              <a:spcBef>
                <a:spcPts val="513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13" dirty="0">
                <a:latin typeface="Calibri Light"/>
                <a:cs typeface="Calibri Light"/>
              </a:rPr>
              <a:t>Permet </a:t>
            </a:r>
            <a:r>
              <a:rPr sz="2456" spc="-4" dirty="0">
                <a:latin typeface="Calibri Light"/>
                <a:cs typeface="Calibri Light"/>
              </a:rPr>
              <a:t>un </a:t>
            </a:r>
            <a:r>
              <a:rPr sz="2456" spc="-9" dirty="0">
                <a:latin typeface="Calibri Light"/>
                <a:cs typeface="Calibri Light"/>
              </a:rPr>
              <a:t>apprentissage </a:t>
            </a:r>
            <a:r>
              <a:rPr sz="2456" spc="-4" dirty="0">
                <a:latin typeface="Calibri Light"/>
                <a:cs typeface="Calibri Light"/>
              </a:rPr>
              <a:t>aisé du</a:t>
            </a:r>
            <a:r>
              <a:rPr sz="2456" spc="44" dirty="0">
                <a:latin typeface="Calibri Light"/>
                <a:cs typeface="Calibri Light"/>
              </a:rPr>
              <a:t> </a:t>
            </a:r>
            <a:r>
              <a:rPr sz="2456" spc="-13" dirty="0">
                <a:latin typeface="Calibri Light"/>
                <a:cs typeface="Calibri Light"/>
              </a:rPr>
              <a:t>langage</a:t>
            </a:r>
            <a:endParaRPr sz="2456">
              <a:latin typeface="Calibri Light"/>
              <a:cs typeface="Calibri Light"/>
            </a:endParaRPr>
          </a:p>
          <a:p>
            <a:pPr marL="211644" indent="-200505">
              <a:spcBef>
                <a:spcPts val="649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18" dirty="0">
                <a:latin typeface="Calibri Light"/>
                <a:cs typeface="Calibri Light"/>
              </a:rPr>
              <a:t>Eviter </a:t>
            </a:r>
            <a:r>
              <a:rPr sz="2456" spc="-4" dirty="0">
                <a:latin typeface="Calibri Light"/>
                <a:cs typeface="Calibri Light"/>
              </a:rPr>
              <a:t>le </a:t>
            </a:r>
            <a:r>
              <a:rPr sz="2456" spc="-9" dirty="0">
                <a:latin typeface="Calibri Light"/>
                <a:cs typeface="Calibri Light"/>
              </a:rPr>
              <a:t>cérémonial </a:t>
            </a:r>
            <a:r>
              <a:rPr sz="2456" spc="-4" dirty="0">
                <a:latin typeface="Calibri Light"/>
                <a:cs typeface="Calibri Light"/>
              </a:rPr>
              <a:t>d’édition, de </a:t>
            </a:r>
            <a:r>
              <a:rPr sz="2456" spc="-9" dirty="0">
                <a:latin typeface="Calibri Light"/>
                <a:cs typeface="Calibri Light"/>
              </a:rPr>
              <a:t>compilation,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13" dirty="0">
                <a:latin typeface="Calibri Light"/>
                <a:cs typeface="Calibri Light"/>
              </a:rPr>
              <a:t>packaging </a:t>
            </a:r>
            <a:r>
              <a:rPr sz="2456" spc="-4" dirty="0">
                <a:latin typeface="Calibri Light"/>
                <a:cs typeface="Calibri Light"/>
              </a:rPr>
              <a:t>du</a:t>
            </a:r>
            <a:r>
              <a:rPr sz="2456" spc="53" dirty="0">
                <a:latin typeface="Calibri Light"/>
                <a:cs typeface="Calibri Light"/>
              </a:rPr>
              <a:t> </a:t>
            </a:r>
            <a:r>
              <a:rPr sz="2456" spc="-9" dirty="0">
                <a:latin typeface="Calibri Light"/>
                <a:cs typeface="Calibri Light"/>
              </a:rPr>
              <a:t>code.</a:t>
            </a:r>
            <a:endParaRPr sz="2456">
              <a:latin typeface="Calibri Light"/>
              <a:cs typeface="Calibri Light"/>
            </a:endParaRPr>
          </a:p>
          <a:p>
            <a:pPr marL="211644" indent="-200505">
              <a:spcBef>
                <a:spcPts val="570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18" dirty="0">
                <a:latin typeface="Calibri Light"/>
                <a:cs typeface="Calibri Light"/>
              </a:rPr>
              <a:t>Avec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dirty="0">
                <a:latin typeface="Calibri Light"/>
                <a:cs typeface="Calibri Light"/>
              </a:rPr>
              <a:t>9, </a:t>
            </a:r>
            <a:r>
              <a:rPr sz="2456" spc="-13" dirty="0">
                <a:latin typeface="Calibri Light"/>
                <a:cs typeface="Calibri Light"/>
              </a:rPr>
              <a:t>apparait </a:t>
            </a:r>
            <a:r>
              <a:rPr sz="3618" spc="19" baseline="1010" dirty="0">
                <a:latin typeface="Calibri Light"/>
                <a:cs typeface="Calibri Light"/>
              </a:rPr>
              <a:t>jshell</a:t>
            </a:r>
            <a:r>
              <a:rPr sz="2456" spc="13" dirty="0">
                <a:latin typeface="Calibri Light"/>
                <a:cs typeface="Calibri Light"/>
              </a:rPr>
              <a:t>, </a:t>
            </a:r>
            <a:r>
              <a:rPr sz="2456" spc="-4" dirty="0">
                <a:latin typeface="Calibri Light"/>
                <a:cs typeface="Calibri Light"/>
              </a:rPr>
              <a:t>le REPL de </a:t>
            </a:r>
            <a:r>
              <a:rPr sz="2456" spc="-22" dirty="0">
                <a:latin typeface="Calibri Light"/>
                <a:cs typeface="Calibri Light"/>
              </a:rPr>
              <a:t>java</a:t>
            </a:r>
            <a:r>
              <a:rPr sz="2456" spc="70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!</a:t>
            </a:r>
            <a:endParaRPr sz="2456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8100" y="734475"/>
            <a:ext cx="7120861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pc="-31" dirty="0"/>
              <a:t>Java </a:t>
            </a:r>
            <a:r>
              <a:rPr dirty="0"/>
              <a:t>9 : </a:t>
            </a:r>
            <a:r>
              <a:rPr sz="3772" spc="22" dirty="0"/>
              <a:t>Underscore</a:t>
            </a:r>
            <a:r>
              <a:rPr sz="3772" dirty="0"/>
              <a:t> </a:t>
            </a:r>
            <a:r>
              <a:rPr sz="3772" spc="31" dirty="0"/>
              <a:t>(“_”)</a:t>
            </a:r>
            <a:endParaRPr sz="3772" dirty="0"/>
          </a:p>
        </p:txBody>
      </p:sp>
      <p:sp>
        <p:nvSpPr>
          <p:cNvPr id="3" name="object 3"/>
          <p:cNvSpPr/>
          <p:nvPr/>
        </p:nvSpPr>
        <p:spPr>
          <a:xfrm>
            <a:off x="735171" y="2543162"/>
            <a:ext cx="6405347" cy="1430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4" name="object 4"/>
          <p:cNvSpPr/>
          <p:nvPr/>
        </p:nvSpPr>
        <p:spPr>
          <a:xfrm>
            <a:off x="735171" y="4179252"/>
            <a:ext cx="3242774" cy="737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5" name="object 5"/>
          <p:cNvSpPr/>
          <p:nvPr/>
        </p:nvSpPr>
        <p:spPr>
          <a:xfrm>
            <a:off x="735171" y="5122945"/>
            <a:ext cx="8434419" cy="14623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425450"/>
            <a:ext cx="8046548" cy="55107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508" spc="-31" dirty="0"/>
              <a:t>Java </a:t>
            </a:r>
            <a:r>
              <a:rPr sz="3508" dirty="0"/>
              <a:t>9 : </a:t>
            </a:r>
            <a:r>
              <a:rPr sz="3508" spc="-22" dirty="0"/>
              <a:t>Factory </a:t>
            </a:r>
            <a:r>
              <a:rPr sz="3508" spc="-9" dirty="0"/>
              <a:t>Methods</a:t>
            </a:r>
            <a:r>
              <a:rPr sz="3508" spc="31" dirty="0"/>
              <a:t> </a:t>
            </a:r>
            <a:r>
              <a:rPr sz="3508" spc="-4" dirty="0"/>
              <a:t>Collections</a:t>
            </a:r>
            <a:endParaRPr sz="3508" dirty="0"/>
          </a:p>
        </p:txBody>
      </p:sp>
      <p:sp>
        <p:nvSpPr>
          <p:cNvPr id="3" name="object 3"/>
          <p:cNvSpPr txBox="1"/>
          <p:nvPr/>
        </p:nvSpPr>
        <p:spPr>
          <a:xfrm>
            <a:off x="804232" y="2345779"/>
            <a:ext cx="8152604" cy="2834115"/>
          </a:xfrm>
          <a:prstGeom prst="rect">
            <a:avLst/>
          </a:prstGeom>
        </p:spPr>
        <p:txBody>
          <a:bodyPr vert="horz" wrap="square" lIns="0" tIns="55695" rIns="0" bIns="0" rtlCol="0">
            <a:spAutoFit/>
          </a:bodyPr>
          <a:lstStyle/>
          <a:p>
            <a:pPr marL="211644" marR="4456" indent="-200505">
              <a:lnSpc>
                <a:spcPts val="2631"/>
              </a:lnSpc>
              <a:spcBef>
                <a:spcPts val="439"/>
              </a:spcBef>
              <a:buFont typeface="Wingdings"/>
              <a:buChar char=""/>
              <a:tabLst>
                <a:tab pos="211644" algn="l"/>
                <a:tab pos="1482067" algn="l"/>
              </a:tabLst>
            </a:pPr>
            <a:r>
              <a:rPr sz="2456" spc="-4" dirty="0">
                <a:latin typeface="Calibri Light"/>
                <a:cs typeface="Calibri Light"/>
              </a:rPr>
              <a:t>L'un des </a:t>
            </a:r>
            <a:r>
              <a:rPr sz="2456" spc="-9" dirty="0">
                <a:latin typeface="Calibri Light"/>
                <a:cs typeface="Calibri Light"/>
              </a:rPr>
              <a:t>plus </a:t>
            </a:r>
            <a:r>
              <a:rPr sz="2456" spc="-18" dirty="0">
                <a:latin typeface="Calibri Light"/>
                <a:cs typeface="Calibri Light"/>
              </a:rPr>
              <a:t>grand </a:t>
            </a:r>
            <a:r>
              <a:rPr sz="2456" spc="-9" dirty="0">
                <a:latin typeface="Calibri Light"/>
                <a:cs typeface="Calibri Light"/>
              </a:rPr>
              <a:t>changement </a:t>
            </a:r>
            <a:r>
              <a:rPr sz="2456" dirty="0">
                <a:latin typeface="Calibri Light"/>
                <a:cs typeface="Calibri Light"/>
              </a:rPr>
              <a:t>en </a:t>
            </a:r>
            <a:r>
              <a:rPr sz="2456" spc="-9" dirty="0">
                <a:latin typeface="Calibri Light"/>
                <a:cs typeface="Calibri Light"/>
              </a:rPr>
              <a:t>terme </a:t>
            </a:r>
            <a:r>
              <a:rPr sz="2456" spc="-70" dirty="0">
                <a:latin typeface="Calibri Light"/>
                <a:cs typeface="Calibri Light"/>
              </a:rPr>
              <a:t>d’API </a:t>
            </a:r>
            <a:r>
              <a:rPr sz="2456" dirty="0">
                <a:latin typeface="Calibri Light"/>
                <a:cs typeface="Calibri Light"/>
              </a:rPr>
              <a:t>: </a:t>
            </a:r>
            <a:r>
              <a:rPr sz="2456" spc="-4" dirty="0">
                <a:latin typeface="Calibri Light"/>
                <a:cs typeface="Calibri Light"/>
              </a:rPr>
              <a:t>des méthodes  </a:t>
            </a:r>
            <a:r>
              <a:rPr sz="2456" spc="-13" dirty="0">
                <a:latin typeface="Calibri Light"/>
                <a:cs typeface="Calibri Light"/>
              </a:rPr>
              <a:t>statiques	</a:t>
            </a:r>
            <a:r>
              <a:rPr sz="2456" spc="-4" dirty="0">
                <a:latin typeface="Calibri Light"/>
                <a:cs typeface="Calibri Light"/>
              </a:rPr>
              <a:t>pour la </a:t>
            </a:r>
            <a:r>
              <a:rPr sz="2456" spc="-13" dirty="0">
                <a:latin typeface="Calibri Light"/>
                <a:cs typeface="Calibri Light"/>
              </a:rPr>
              <a:t>création </a:t>
            </a:r>
            <a:r>
              <a:rPr sz="2456" spc="-4" dirty="0">
                <a:latin typeface="Calibri Light"/>
                <a:cs typeface="Calibri Light"/>
              </a:rPr>
              <a:t>de collection</a:t>
            </a:r>
            <a:r>
              <a:rPr sz="2456" spc="31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immuable.</a:t>
            </a:r>
            <a:endParaRPr sz="2456" dirty="0">
              <a:latin typeface="Calibri Light"/>
              <a:cs typeface="Calibri Light"/>
            </a:endParaRPr>
          </a:p>
          <a:p>
            <a:pPr>
              <a:spcBef>
                <a:spcPts val="39"/>
              </a:spcBef>
              <a:buFont typeface="Wingdings"/>
              <a:buChar char=""/>
            </a:pPr>
            <a:endParaRPr sz="3333" dirty="0">
              <a:latin typeface="Calibri Light"/>
              <a:cs typeface="Calibri Light"/>
            </a:endParaRPr>
          </a:p>
          <a:p>
            <a:pPr marL="211644" indent="-200505">
              <a:spcBef>
                <a:spcPts val="4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9" dirty="0">
                <a:latin typeface="Calibri Light"/>
                <a:cs typeface="Calibri Light"/>
              </a:rPr>
              <a:t>Cible </a:t>
            </a:r>
            <a:r>
              <a:rPr sz="2456" dirty="0">
                <a:latin typeface="Calibri Light"/>
                <a:cs typeface="Calibri Light"/>
              </a:rPr>
              <a:t>: </a:t>
            </a:r>
            <a:r>
              <a:rPr sz="2456" spc="-13" dirty="0">
                <a:latin typeface="Calibri Light"/>
                <a:cs typeface="Calibri Light"/>
              </a:rPr>
              <a:t>création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9" dirty="0">
                <a:latin typeface="Calibri Light"/>
                <a:cs typeface="Calibri Light"/>
              </a:rPr>
              <a:t>petite collections (list, </a:t>
            </a:r>
            <a:r>
              <a:rPr sz="2456" spc="-4" dirty="0">
                <a:latin typeface="Calibri Light"/>
                <a:cs typeface="Calibri Light"/>
              </a:rPr>
              <a:t>set,</a:t>
            </a:r>
            <a:r>
              <a:rPr sz="2456" spc="88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map).</a:t>
            </a:r>
            <a:endParaRPr sz="2456" dirty="0">
              <a:latin typeface="Calibri Light"/>
              <a:cs typeface="Calibri Light"/>
            </a:endParaRPr>
          </a:p>
          <a:p>
            <a:pPr>
              <a:spcBef>
                <a:spcPts val="44"/>
              </a:spcBef>
              <a:buFont typeface="Wingdings"/>
              <a:buChar char=""/>
            </a:pPr>
            <a:endParaRPr sz="3596" dirty="0">
              <a:latin typeface="Calibri Light"/>
              <a:cs typeface="Calibri Light"/>
            </a:endParaRPr>
          </a:p>
          <a:p>
            <a:pPr marL="211644" marR="377618" indent="-200505">
              <a:lnSpc>
                <a:spcPts val="2631"/>
              </a:lnSpc>
              <a:buFont typeface="Wingdings"/>
              <a:buChar char=""/>
              <a:tabLst>
                <a:tab pos="211644" algn="l"/>
              </a:tabLst>
            </a:pPr>
            <a:r>
              <a:rPr sz="2456" dirty="0">
                <a:latin typeface="Calibri Light"/>
                <a:cs typeface="Calibri Light"/>
              </a:rPr>
              <a:t>La </a:t>
            </a:r>
            <a:r>
              <a:rPr sz="2456" spc="-13" dirty="0">
                <a:latin typeface="Calibri Light"/>
                <a:cs typeface="Calibri Light"/>
              </a:rPr>
              <a:t>performance </a:t>
            </a:r>
            <a:r>
              <a:rPr sz="2456" spc="-4" dirty="0">
                <a:latin typeface="Calibri Light"/>
                <a:cs typeface="Calibri Light"/>
              </a:rPr>
              <a:t>et </a:t>
            </a:r>
            <a:r>
              <a:rPr sz="2456" spc="-13" dirty="0">
                <a:latin typeface="Calibri Light"/>
                <a:cs typeface="Calibri Light"/>
              </a:rPr>
              <a:t>l’utilisation </a:t>
            </a:r>
            <a:r>
              <a:rPr sz="2456" spc="-9" dirty="0">
                <a:latin typeface="Calibri Light"/>
                <a:cs typeface="Calibri Light"/>
              </a:rPr>
              <a:t>mémoire </a:t>
            </a:r>
            <a:r>
              <a:rPr sz="2456" spc="-13" dirty="0">
                <a:latin typeface="Calibri Light"/>
                <a:cs typeface="Calibri Light"/>
              </a:rPr>
              <a:t>ont </a:t>
            </a:r>
            <a:r>
              <a:rPr sz="2456" spc="-9" dirty="0">
                <a:latin typeface="Calibri Light"/>
                <a:cs typeface="Calibri Light"/>
              </a:rPr>
              <a:t>été </a:t>
            </a:r>
            <a:r>
              <a:rPr sz="2456" spc="-4" dirty="0">
                <a:latin typeface="Calibri Light"/>
                <a:cs typeface="Calibri Light"/>
              </a:rPr>
              <a:t>au </a:t>
            </a:r>
            <a:r>
              <a:rPr sz="2456" spc="-13" dirty="0">
                <a:latin typeface="Calibri Light"/>
                <a:cs typeface="Calibri Light"/>
              </a:rPr>
              <a:t>centre </a:t>
            </a:r>
            <a:r>
              <a:rPr sz="2456" spc="-4" dirty="0">
                <a:latin typeface="Calibri Light"/>
                <a:cs typeface="Calibri Light"/>
              </a:rPr>
              <a:t>de  </a:t>
            </a:r>
            <a:r>
              <a:rPr sz="2456" spc="-9" dirty="0">
                <a:latin typeface="Calibri Light"/>
                <a:cs typeface="Calibri Light"/>
              </a:rPr>
              <a:t>l’implémentation </a:t>
            </a:r>
            <a:r>
              <a:rPr sz="2456" spc="-4" dirty="0">
                <a:latin typeface="Calibri Light"/>
                <a:cs typeface="Calibri Light"/>
              </a:rPr>
              <a:t>de ces</a:t>
            </a:r>
            <a:r>
              <a:rPr sz="2456" spc="26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collections.</a:t>
            </a:r>
            <a:endParaRPr sz="2456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0" y="246501"/>
            <a:ext cx="7754186" cy="74003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736" spc="-39" dirty="0"/>
              <a:t>Java </a:t>
            </a:r>
            <a:r>
              <a:rPr sz="4736" dirty="0"/>
              <a:t>9 : </a:t>
            </a:r>
            <a:r>
              <a:rPr sz="4736" spc="-18" dirty="0"/>
              <a:t>List, </a:t>
            </a:r>
            <a:r>
              <a:rPr sz="4736" spc="-9" dirty="0"/>
              <a:t>Set, </a:t>
            </a:r>
            <a:r>
              <a:rPr sz="4736" spc="-4" dirty="0"/>
              <a:t>Map</a:t>
            </a:r>
            <a:r>
              <a:rPr sz="4736" spc="13" dirty="0"/>
              <a:t> </a:t>
            </a:r>
            <a:r>
              <a:rPr sz="4736" spc="-4" dirty="0"/>
              <a:t>of</a:t>
            </a:r>
            <a:endParaRPr sz="4736" dirty="0"/>
          </a:p>
        </p:txBody>
      </p:sp>
      <p:grpSp>
        <p:nvGrpSpPr>
          <p:cNvPr id="3" name="object 3"/>
          <p:cNvGrpSpPr/>
          <p:nvPr/>
        </p:nvGrpSpPr>
        <p:grpSpPr>
          <a:xfrm>
            <a:off x="1098746" y="4473320"/>
            <a:ext cx="8405458" cy="2312448"/>
            <a:chOff x="1252727" y="4221479"/>
            <a:chExt cx="9583420" cy="2636520"/>
          </a:xfrm>
        </p:grpSpPr>
        <p:sp>
          <p:nvSpPr>
            <p:cNvPr id="4" name="object 4"/>
            <p:cNvSpPr/>
            <p:nvPr/>
          </p:nvSpPr>
          <p:spPr>
            <a:xfrm>
              <a:off x="1335023" y="4221479"/>
              <a:ext cx="9500616" cy="10058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79"/>
            </a:p>
          </p:txBody>
        </p:sp>
        <p:sp>
          <p:nvSpPr>
            <p:cNvPr id="5" name="object 5"/>
            <p:cNvSpPr/>
            <p:nvPr/>
          </p:nvSpPr>
          <p:spPr>
            <a:xfrm>
              <a:off x="1252727" y="5202935"/>
              <a:ext cx="9576816" cy="1655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579"/>
            </a:p>
          </p:txBody>
        </p:sp>
      </p:grpSp>
      <p:sp>
        <p:nvSpPr>
          <p:cNvPr id="6" name="object 6"/>
          <p:cNvSpPr/>
          <p:nvPr/>
        </p:nvSpPr>
        <p:spPr>
          <a:xfrm>
            <a:off x="1098746" y="2863963"/>
            <a:ext cx="8332832" cy="12511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7" name="object 7"/>
          <p:cNvSpPr txBox="1"/>
          <p:nvPr/>
        </p:nvSpPr>
        <p:spPr>
          <a:xfrm>
            <a:off x="1240662" y="2191616"/>
            <a:ext cx="6420496" cy="69092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466174" indent="-251188">
              <a:spcBef>
                <a:spcPts val="88"/>
              </a:spcBef>
              <a:buFont typeface="Wingdings"/>
              <a:buChar char=""/>
              <a:tabLst>
                <a:tab pos="466174" algn="l"/>
                <a:tab pos="466731" algn="l"/>
              </a:tabLst>
            </a:pPr>
            <a:r>
              <a:rPr sz="1754" spc="-4" dirty="0">
                <a:latin typeface="Calibri"/>
                <a:cs typeface="Calibri"/>
              </a:rPr>
              <a:t>Ces méthodes </a:t>
            </a:r>
            <a:r>
              <a:rPr sz="1754" spc="-9" dirty="0">
                <a:latin typeface="Calibri"/>
                <a:cs typeface="Calibri"/>
              </a:rPr>
              <a:t>retournent </a:t>
            </a:r>
            <a:r>
              <a:rPr sz="1754" spc="-4" dirty="0">
                <a:latin typeface="Calibri"/>
                <a:cs typeface="Calibri"/>
              </a:rPr>
              <a:t>une List, un Set ou une </a:t>
            </a:r>
            <a:r>
              <a:rPr sz="1754" dirty="0">
                <a:latin typeface="Calibri"/>
                <a:cs typeface="Calibri"/>
              </a:rPr>
              <a:t>Map</a:t>
            </a:r>
            <a:r>
              <a:rPr sz="1754" spc="44" dirty="0">
                <a:latin typeface="Calibri"/>
                <a:cs typeface="Calibri"/>
              </a:rPr>
              <a:t> </a:t>
            </a:r>
            <a:r>
              <a:rPr sz="1754" spc="-4" dirty="0">
                <a:latin typeface="Calibri"/>
                <a:cs typeface="Calibri"/>
              </a:rPr>
              <a:t>immuables</a:t>
            </a:r>
            <a:endParaRPr sz="1754">
              <a:latin typeface="Calibri"/>
              <a:cs typeface="Calibri"/>
            </a:endParaRPr>
          </a:p>
          <a:p>
            <a:pPr marL="11139">
              <a:spcBef>
                <a:spcPts val="1267"/>
              </a:spcBef>
            </a:pPr>
            <a:r>
              <a:rPr sz="1579" b="1" spc="-4" dirty="0">
                <a:latin typeface="Calibri"/>
                <a:cs typeface="Calibri"/>
              </a:rPr>
              <a:t>Jdk8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2958" y="4168114"/>
            <a:ext cx="394319" cy="25426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b="1" dirty="0">
                <a:latin typeface="Calibri"/>
                <a:cs typeface="Calibri"/>
              </a:rPr>
              <a:t>J</a:t>
            </a:r>
            <a:r>
              <a:rPr sz="1579" b="1" spc="-4" dirty="0">
                <a:latin typeface="Calibri"/>
                <a:cs typeface="Calibri"/>
              </a:rPr>
              <a:t>dk</a:t>
            </a:r>
            <a:r>
              <a:rPr sz="1579" b="1" dirty="0">
                <a:latin typeface="Calibri"/>
                <a:cs typeface="Calibri"/>
              </a:rPr>
              <a:t>9</a:t>
            </a:r>
            <a:endParaRPr sz="1579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125" y="1147228"/>
            <a:ext cx="7297762" cy="74003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736" spc="-39" dirty="0"/>
              <a:t>Java </a:t>
            </a:r>
            <a:r>
              <a:rPr sz="4736" dirty="0"/>
              <a:t>9 : </a:t>
            </a:r>
            <a:r>
              <a:rPr sz="4736" spc="-18" dirty="0"/>
              <a:t>List, </a:t>
            </a:r>
            <a:r>
              <a:rPr sz="4736" spc="-9" dirty="0"/>
              <a:t>Set, </a:t>
            </a:r>
            <a:r>
              <a:rPr sz="4736" spc="-4" dirty="0"/>
              <a:t>Map</a:t>
            </a:r>
            <a:r>
              <a:rPr sz="4736" spc="13" dirty="0"/>
              <a:t> </a:t>
            </a:r>
            <a:r>
              <a:rPr sz="4736" spc="-4" dirty="0"/>
              <a:t>of</a:t>
            </a:r>
            <a:endParaRPr sz="4736" dirty="0"/>
          </a:p>
        </p:txBody>
      </p:sp>
      <p:sp>
        <p:nvSpPr>
          <p:cNvPr id="3" name="object 3"/>
          <p:cNvSpPr/>
          <p:nvPr/>
        </p:nvSpPr>
        <p:spPr>
          <a:xfrm>
            <a:off x="850124" y="2767723"/>
            <a:ext cx="9447619" cy="2432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5233" y="349250"/>
            <a:ext cx="8379908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5" dirty="0"/>
              <a:t>Java </a:t>
            </a:r>
            <a:r>
              <a:rPr sz="3000" dirty="0"/>
              <a:t>9 : </a:t>
            </a:r>
            <a:r>
              <a:rPr sz="3000" spc="-4" dirty="0"/>
              <a:t>Nouvelles</a:t>
            </a:r>
            <a:r>
              <a:rPr sz="3000" spc="-13" dirty="0"/>
              <a:t> </a:t>
            </a:r>
            <a:r>
              <a:rPr sz="3000" spc="-4" dirty="0"/>
              <a:t>méthodes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1228718" y="2362711"/>
            <a:ext cx="5754386" cy="28119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897" indent="-300758">
              <a:spcBef>
                <a:spcPts val="88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1754" dirty="0">
                <a:latin typeface="Calibri"/>
                <a:cs typeface="Calibri"/>
              </a:rPr>
              <a:t>Classe </a:t>
            </a:r>
            <a:r>
              <a:rPr sz="1754" spc="-4" dirty="0">
                <a:latin typeface="Calibri"/>
                <a:cs typeface="Calibri"/>
              </a:rPr>
              <a:t>Stream </a:t>
            </a:r>
            <a:r>
              <a:rPr sz="1754" dirty="0">
                <a:latin typeface="Calibri"/>
                <a:cs typeface="Calibri"/>
              </a:rPr>
              <a:t>: </a:t>
            </a:r>
            <a:r>
              <a:rPr sz="1754" spc="-9" dirty="0">
                <a:latin typeface="Calibri"/>
                <a:cs typeface="Calibri"/>
              </a:rPr>
              <a:t>takeWhile, dropWhile, </a:t>
            </a:r>
            <a:r>
              <a:rPr sz="1754" spc="-4" dirty="0">
                <a:latin typeface="Calibri"/>
                <a:cs typeface="Calibri"/>
              </a:rPr>
              <a:t>ofNullable et</a:t>
            </a:r>
            <a:r>
              <a:rPr sz="1754" spc="44" dirty="0">
                <a:latin typeface="Calibri"/>
                <a:cs typeface="Calibri"/>
              </a:rPr>
              <a:t> </a:t>
            </a:r>
            <a:r>
              <a:rPr sz="1754" spc="-13" dirty="0">
                <a:latin typeface="Calibri"/>
                <a:cs typeface="Calibri"/>
              </a:rPr>
              <a:t>iterate.</a:t>
            </a:r>
            <a:endParaRPr sz="1754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7560" y="2794456"/>
            <a:ext cx="6635254" cy="20210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5" name="object 5"/>
          <p:cNvSpPr txBox="1"/>
          <p:nvPr/>
        </p:nvSpPr>
        <p:spPr>
          <a:xfrm>
            <a:off x="1228718" y="5100221"/>
            <a:ext cx="7045947" cy="1523841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897" indent="-300758">
              <a:spcBef>
                <a:spcPts val="88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1754" dirty="0">
                <a:latin typeface="Calibri"/>
                <a:cs typeface="Calibri"/>
              </a:rPr>
              <a:t>Classe </a:t>
            </a:r>
            <a:r>
              <a:rPr sz="1754" spc="-4" dirty="0">
                <a:latin typeface="Calibri"/>
                <a:cs typeface="Calibri"/>
              </a:rPr>
              <a:t>Optional </a:t>
            </a:r>
            <a:r>
              <a:rPr sz="1754" dirty="0">
                <a:latin typeface="Calibri"/>
                <a:cs typeface="Calibri"/>
              </a:rPr>
              <a:t>: </a:t>
            </a:r>
            <a:r>
              <a:rPr sz="1754" spc="-4" dirty="0">
                <a:latin typeface="Calibri"/>
                <a:cs typeface="Calibri"/>
              </a:rPr>
              <a:t>ifPresent, ifPresentOrElse, or et</a:t>
            </a:r>
            <a:r>
              <a:rPr sz="1754" spc="9" dirty="0">
                <a:latin typeface="Calibri"/>
                <a:cs typeface="Calibri"/>
              </a:rPr>
              <a:t> </a:t>
            </a:r>
            <a:r>
              <a:rPr sz="1754" spc="-9" dirty="0">
                <a:latin typeface="Calibri"/>
                <a:cs typeface="Calibri"/>
              </a:rPr>
              <a:t>stream..</a:t>
            </a:r>
            <a:endParaRPr sz="1754">
              <a:latin typeface="Calibri"/>
              <a:cs typeface="Calibri"/>
            </a:endParaRPr>
          </a:p>
          <a:p>
            <a:pPr marL="311897" indent="-300758">
              <a:lnSpc>
                <a:spcPts val="2096"/>
              </a:lnSpc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1754" spc="-18" dirty="0">
                <a:latin typeface="Calibri"/>
                <a:cs typeface="Calibri"/>
              </a:rPr>
              <a:t>Arrays </a:t>
            </a:r>
            <a:r>
              <a:rPr sz="1754" dirty="0">
                <a:latin typeface="Calibri"/>
                <a:cs typeface="Calibri"/>
              </a:rPr>
              <a:t>: </a:t>
            </a:r>
            <a:r>
              <a:rPr sz="1579" spc="-4" dirty="0">
                <a:latin typeface="Calibri"/>
                <a:cs typeface="Calibri"/>
              </a:rPr>
              <a:t>Beaucoup </a:t>
            </a:r>
            <a:r>
              <a:rPr sz="1579" dirty="0">
                <a:latin typeface="Calibri"/>
                <a:cs typeface="Calibri"/>
              </a:rPr>
              <a:t>de </a:t>
            </a:r>
            <a:r>
              <a:rPr sz="1579" spc="-4" dirty="0">
                <a:latin typeface="Calibri"/>
                <a:cs typeface="Calibri"/>
              </a:rPr>
              <a:t>nouvelles méthodes </a:t>
            </a:r>
            <a:r>
              <a:rPr sz="1579" spc="-9" dirty="0">
                <a:latin typeface="Calibri"/>
                <a:cs typeface="Calibri"/>
              </a:rPr>
              <a:t>permettant </a:t>
            </a:r>
            <a:r>
              <a:rPr sz="1579" dirty="0">
                <a:latin typeface="Calibri"/>
                <a:cs typeface="Calibri"/>
              </a:rPr>
              <a:t>de </a:t>
            </a:r>
            <a:r>
              <a:rPr sz="1579" spc="-9" dirty="0">
                <a:latin typeface="Calibri"/>
                <a:cs typeface="Calibri"/>
              </a:rPr>
              <a:t>comparer </a:t>
            </a:r>
            <a:r>
              <a:rPr sz="1579" dirty="0">
                <a:latin typeface="Calibri"/>
                <a:cs typeface="Calibri"/>
              </a:rPr>
              <a:t>des </a:t>
            </a:r>
            <a:r>
              <a:rPr sz="1579" spc="-4" dirty="0">
                <a:latin typeface="Calibri"/>
                <a:cs typeface="Calibri"/>
              </a:rPr>
              <a:t>tableaux</a:t>
            </a:r>
            <a:r>
              <a:rPr sz="1579" spc="105" dirty="0">
                <a:latin typeface="Calibri"/>
                <a:cs typeface="Calibri"/>
              </a:rPr>
              <a:t> </a:t>
            </a:r>
            <a:r>
              <a:rPr sz="1579" dirty="0">
                <a:latin typeface="Calibri"/>
                <a:cs typeface="Calibri"/>
              </a:rPr>
              <a:t>:</a:t>
            </a:r>
            <a:endParaRPr sz="1579">
              <a:latin typeface="Calibri"/>
              <a:cs typeface="Calibri"/>
            </a:endParaRPr>
          </a:p>
          <a:p>
            <a:pPr marL="662781" lvl="1" indent="-250631">
              <a:lnSpc>
                <a:spcPts val="1868"/>
              </a:lnSpc>
              <a:buFont typeface="Wingdings"/>
              <a:buChar char=""/>
              <a:tabLst>
                <a:tab pos="662224" algn="l"/>
                <a:tab pos="662781" algn="l"/>
              </a:tabLst>
            </a:pPr>
            <a:r>
              <a:rPr sz="1579" b="1" spc="-13" dirty="0">
                <a:latin typeface="Calibri"/>
                <a:cs typeface="Calibri"/>
              </a:rPr>
              <a:t>Arrays.equals()</a:t>
            </a:r>
            <a:endParaRPr sz="1579">
              <a:latin typeface="Calibri"/>
              <a:cs typeface="Calibri"/>
            </a:endParaRPr>
          </a:p>
          <a:p>
            <a:pPr marL="662781" lvl="1" indent="-250631">
              <a:lnSpc>
                <a:spcPts val="1873"/>
              </a:lnSpc>
              <a:buFont typeface="Wingdings"/>
              <a:buChar char=""/>
              <a:tabLst>
                <a:tab pos="662224" algn="l"/>
                <a:tab pos="662781" algn="l"/>
              </a:tabLst>
            </a:pPr>
            <a:r>
              <a:rPr sz="1579" b="1" spc="-13" dirty="0">
                <a:latin typeface="Calibri"/>
                <a:cs typeface="Calibri"/>
              </a:rPr>
              <a:t>Arrays.compare()</a:t>
            </a:r>
            <a:endParaRPr sz="1579">
              <a:latin typeface="Calibri"/>
              <a:cs typeface="Calibri"/>
            </a:endParaRPr>
          </a:p>
          <a:p>
            <a:pPr marL="662781" lvl="1" indent="-250631">
              <a:spcBef>
                <a:spcPts val="39"/>
              </a:spcBef>
              <a:buFont typeface="Wingdings"/>
              <a:buChar char=""/>
              <a:tabLst>
                <a:tab pos="662224" algn="l"/>
                <a:tab pos="662781" algn="l"/>
              </a:tabLst>
            </a:pPr>
            <a:r>
              <a:rPr sz="1579" b="1" spc="-9" dirty="0">
                <a:latin typeface="Calibri"/>
                <a:cs typeface="Calibri"/>
              </a:rPr>
              <a:t>Arrays.compareUnsigned()</a:t>
            </a:r>
            <a:endParaRPr sz="1579">
              <a:latin typeface="Calibri"/>
              <a:cs typeface="Calibri"/>
            </a:endParaRPr>
          </a:p>
          <a:p>
            <a:pPr marL="662781" lvl="1" indent="-250631">
              <a:spcBef>
                <a:spcPts val="22"/>
              </a:spcBef>
              <a:buFont typeface="Wingdings"/>
              <a:buChar char=""/>
              <a:tabLst>
                <a:tab pos="662224" algn="l"/>
                <a:tab pos="662781" algn="l"/>
              </a:tabLst>
            </a:pPr>
            <a:r>
              <a:rPr sz="1579" b="1" spc="-13" dirty="0">
                <a:latin typeface="Calibri"/>
                <a:cs typeface="Calibri"/>
              </a:rPr>
              <a:t>Arrays.mismatch()</a:t>
            </a:r>
            <a:endParaRPr sz="1579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127" y="1306738"/>
            <a:ext cx="8721804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dirty="0"/>
              <a:t>9 : </a:t>
            </a:r>
            <a:r>
              <a:rPr sz="3000" spc="-22" dirty="0"/>
              <a:t>Performance </a:t>
            </a:r>
            <a:r>
              <a:rPr sz="3000" spc="-9" dirty="0"/>
              <a:t>compact</a:t>
            </a:r>
            <a:r>
              <a:rPr sz="3000" spc="35" dirty="0"/>
              <a:t> </a:t>
            </a:r>
            <a:r>
              <a:rPr sz="3000" spc="-4" dirty="0"/>
              <a:t>Strings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45779"/>
            <a:ext cx="8721804" cy="2982681"/>
          </a:xfrm>
          <a:prstGeom prst="rect">
            <a:avLst/>
          </a:prstGeom>
        </p:spPr>
        <p:txBody>
          <a:bodyPr vert="horz" wrap="square" lIns="0" tIns="55695" rIns="0" bIns="0" rtlCol="0">
            <a:spAutoFit/>
          </a:bodyPr>
          <a:lstStyle/>
          <a:p>
            <a:pPr marL="211644" marR="260657" indent="-200505">
              <a:lnSpc>
                <a:spcPts val="2631"/>
              </a:lnSpc>
              <a:spcBef>
                <a:spcPts val="439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22" dirty="0">
                <a:latin typeface="Calibri Light"/>
                <a:cs typeface="Calibri Light"/>
              </a:rPr>
              <a:t>Avant Java </a:t>
            </a:r>
            <a:r>
              <a:rPr sz="2456" dirty="0">
                <a:latin typeface="Calibri Light"/>
                <a:cs typeface="Calibri Light"/>
              </a:rPr>
              <a:t>9 : </a:t>
            </a:r>
            <a:r>
              <a:rPr sz="2456" spc="-4" dirty="0">
                <a:latin typeface="Calibri Light"/>
                <a:cs typeface="Calibri Light"/>
              </a:rPr>
              <a:t>String </a:t>
            </a:r>
            <a:r>
              <a:rPr sz="2456" spc="-13" dirty="0">
                <a:latin typeface="Calibri Light"/>
                <a:cs typeface="Calibri Light"/>
              </a:rPr>
              <a:t>étaient </a:t>
            </a:r>
            <a:r>
              <a:rPr sz="2456" spc="-18" dirty="0">
                <a:latin typeface="Calibri Light"/>
                <a:cs typeface="Calibri Light"/>
              </a:rPr>
              <a:t>stockées </a:t>
            </a:r>
            <a:r>
              <a:rPr sz="2456" dirty="0">
                <a:latin typeface="Calibri Light"/>
                <a:cs typeface="Calibri Light"/>
              </a:rPr>
              <a:t>en </a:t>
            </a:r>
            <a:r>
              <a:rPr sz="2456" spc="-4" dirty="0">
                <a:latin typeface="Calibri Light"/>
                <a:cs typeface="Calibri Light"/>
              </a:rPr>
              <a:t>UTF-16, chaque </a:t>
            </a:r>
            <a:r>
              <a:rPr sz="2456" spc="-22" dirty="0">
                <a:latin typeface="Calibri Light"/>
                <a:cs typeface="Calibri Light"/>
              </a:rPr>
              <a:t>caractère  </a:t>
            </a:r>
            <a:r>
              <a:rPr sz="2456" spc="-9" dirty="0">
                <a:latin typeface="Calibri Light"/>
                <a:cs typeface="Calibri Light"/>
              </a:rPr>
              <a:t>prenait </a:t>
            </a:r>
            <a:r>
              <a:rPr sz="2456" spc="-4" dirty="0">
                <a:latin typeface="Calibri Light"/>
                <a:cs typeface="Calibri Light"/>
              </a:rPr>
              <a:t>donc deux </a:t>
            </a:r>
            <a:r>
              <a:rPr sz="2456" spc="-9" dirty="0">
                <a:latin typeface="Calibri Light"/>
                <a:cs typeface="Calibri Light"/>
              </a:rPr>
              <a:t>octets </a:t>
            </a:r>
            <a:r>
              <a:rPr sz="2456" spc="-13" dirty="0">
                <a:latin typeface="Calibri Light"/>
                <a:cs typeface="Calibri Light"/>
              </a:rPr>
              <a:t>car </a:t>
            </a:r>
            <a:r>
              <a:rPr sz="2456" spc="-22" dirty="0">
                <a:latin typeface="Calibri Light"/>
                <a:cs typeface="Calibri Light"/>
              </a:rPr>
              <a:t>stockés </a:t>
            </a:r>
            <a:r>
              <a:rPr sz="2456" spc="-4" dirty="0">
                <a:latin typeface="Calibri Light"/>
                <a:cs typeface="Calibri Light"/>
              </a:rPr>
              <a:t>dans un </a:t>
            </a:r>
            <a:r>
              <a:rPr sz="2456" spc="-9" dirty="0">
                <a:latin typeface="Calibri Light"/>
                <a:cs typeface="Calibri Light"/>
              </a:rPr>
              <a:t>tableau </a:t>
            </a:r>
            <a:r>
              <a:rPr sz="2456" spc="-4" dirty="0">
                <a:latin typeface="Calibri Light"/>
                <a:cs typeface="Calibri Light"/>
              </a:rPr>
              <a:t>de</a:t>
            </a:r>
            <a:r>
              <a:rPr sz="2456" spc="105" dirty="0">
                <a:latin typeface="Calibri Light"/>
                <a:cs typeface="Calibri Light"/>
              </a:rPr>
              <a:t> </a:t>
            </a:r>
            <a:r>
              <a:rPr sz="3618" i="1" spc="19" baseline="1010" dirty="0">
                <a:latin typeface="Calibri Light"/>
                <a:cs typeface="Calibri Light"/>
              </a:rPr>
              <a:t>char</a:t>
            </a:r>
            <a:r>
              <a:rPr sz="2456" spc="13" dirty="0">
                <a:latin typeface="Calibri Light"/>
                <a:cs typeface="Calibri Light"/>
              </a:rPr>
              <a:t>.</a:t>
            </a:r>
            <a:endParaRPr sz="2456" dirty="0">
              <a:latin typeface="Calibri Light"/>
              <a:cs typeface="Calibri Light"/>
            </a:endParaRPr>
          </a:p>
          <a:p>
            <a:pPr>
              <a:spcBef>
                <a:spcPts val="18"/>
              </a:spcBef>
              <a:buFont typeface="Wingdings"/>
              <a:buChar char=""/>
            </a:pPr>
            <a:endParaRPr sz="3640" dirty="0">
              <a:latin typeface="Calibri Light"/>
              <a:cs typeface="Calibri Light"/>
            </a:endParaRPr>
          </a:p>
          <a:p>
            <a:pPr marL="211644" marR="4456" indent="-200505">
              <a:lnSpc>
                <a:spcPts val="2631"/>
              </a:lnSpc>
              <a:buFont typeface="Wingdings"/>
              <a:buChar char=""/>
              <a:tabLst>
                <a:tab pos="211644" algn="l"/>
              </a:tabLst>
            </a:pPr>
            <a:r>
              <a:rPr sz="2456" spc="-18" dirty="0">
                <a:latin typeface="Calibri Light"/>
                <a:cs typeface="Calibri Light"/>
              </a:rPr>
              <a:t>Avec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dirty="0">
                <a:latin typeface="Calibri Light"/>
                <a:cs typeface="Calibri Light"/>
              </a:rPr>
              <a:t>9 : </a:t>
            </a:r>
            <a:r>
              <a:rPr sz="2456" spc="-13" dirty="0">
                <a:latin typeface="Calibri Light"/>
                <a:cs typeface="Calibri Light"/>
              </a:rPr>
              <a:t>Revue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9" dirty="0">
                <a:latin typeface="Calibri Light"/>
                <a:cs typeface="Calibri Light"/>
              </a:rPr>
              <a:t>l’implémentation </a:t>
            </a:r>
            <a:r>
              <a:rPr sz="2456" spc="-4" dirty="0">
                <a:latin typeface="Calibri Light"/>
                <a:cs typeface="Calibri Light"/>
              </a:rPr>
              <a:t>des </a:t>
            </a:r>
            <a:r>
              <a:rPr sz="3618" i="1" spc="26" baseline="1010" dirty="0">
                <a:latin typeface="Calibri Light"/>
                <a:cs typeface="Calibri Light"/>
              </a:rPr>
              <a:t>String </a:t>
            </a:r>
            <a:r>
              <a:rPr sz="2456" dirty="0">
                <a:latin typeface="Calibri Light"/>
                <a:cs typeface="Calibri Light"/>
              </a:rPr>
              <a:t>en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spc="-4" dirty="0">
                <a:latin typeface="Calibri Light"/>
                <a:cs typeface="Calibri Light"/>
              </a:rPr>
              <a:t>pour </a:t>
            </a:r>
            <a:r>
              <a:rPr sz="2456" dirty="0">
                <a:latin typeface="Calibri Light"/>
                <a:cs typeface="Calibri Light"/>
              </a:rPr>
              <a:t>en  </a:t>
            </a:r>
            <a:r>
              <a:rPr sz="2456" spc="-9" dirty="0">
                <a:latin typeface="Calibri Light"/>
                <a:cs typeface="Calibri Light"/>
              </a:rPr>
              <a:t>proposer </a:t>
            </a:r>
            <a:r>
              <a:rPr sz="2456" spc="-4" dirty="0">
                <a:latin typeface="Calibri Light"/>
                <a:cs typeface="Calibri Light"/>
              </a:rPr>
              <a:t>une </a:t>
            </a:r>
            <a:r>
              <a:rPr sz="2456" spc="-13" dirty="0">
                <a:latin typeface="Calibri Light"/>
                <a:cs typeface="Calibri Light"/>
              </a:rPr>
              <a:t>version </a:t>
            </a:r>
            <a:r>
              <a:rPr sz="2456" spc="-4" dirty="0">
                <a:latin typeface="Calibri Light"/>
                <a:cs typeface="Calibri Light"/>
              </a:rPr>
              <a:t>plus </a:t>
            </a:r>
            <a:r>
              <a:rPr sz="2456" spc="-9" dirty="0">
                <a:latin typeface="Calibri Light"/>
                <a:cs typeface="Calibri Light"/>
              </a:rPr>
              <a:t>compact </a:t>
            </a:r>
            <a:r>
              <a:rPr sz="2456" dirty="0">
                <a:latin typeface="Calibri Light"/>
                <a:cs typeface="Calibri Light"/>
              </a:rPr>
              <a:t>en </a:t>
            </a:r>
            <a:r>
              <a:rPr sz="2456" spc="-13" dirty="0">
                <a:latin typeface="Calibri Light"/>
                <a:cs typeface="Calibri Light"/>
              </a:rPr>
              <a:t>cas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3618" i="1" spc="26" baseline="1010" dirty="0">
                <a:latin typeface="Calibri Light"/>
                <a:cs typeface="Calibri Light"/>
              </a:rPr>
              <a:t>String </a:t>
            </a:r>
            <a:r>
              <a:rPr sz="2456" spc="-9" dirty="0">
                <a:latin typeface="Calibri Light"/>
                <a:cs typeface="Calibri Light"/>
              </a:rPr>
              <a:t>compatible </a:t>
            </a:r>
            <a:r>
              <a:rPr sz="2456" spc="-4" dirty="0">
                <a:latin typeface="Calibri Light"/>
                <a:cs typeface="Calibri Light"/>
              </a:rPr>
              <a:t>ISO-  </a:t>
            </a:r>
            <a:r>
              <a:rPr sz="2456" dirty="0">
                <a:latin typeface="Calibri Light"/>
                <a:cs typeface="Calibri Light"/>
              </a:rPr>
              <a:t>8859-1 (ou</a:t>
            </a:r>
            <a:r>
              <a:rPr sz="2456" spc="4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Latin-1).</a:t>
            </a:r>
            <a:endParaRPr sz="2456" dirty="0">
              <a:latin typeface="Calibri Light"/>
              <a:cs typeface="Calibri Light"/>
            </a:endParaRPr>
          </a:p>
          <a:p>
            <a:pPr marL="612654" lvl="1" indent="-200505">
              <a:spcBef>
                <a:spcPts val="189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4" dirty="0">
                <a:latin typeface="Calibri Light"/>
                <a:cs typeface="Calibri Light"/>
              </a:rPr>
              <a:t>UTF-16 </a:t>
            </a:r>
            <a:r>
              <a:rPr sz="2105" dirty="0">
                <a:latin typeface="Calibri Light"/>
                <a:cs typeface="Calibri Light"/>
              </a:rPr>
              <a:t>: </a:t>
            </a:r>
            <a:r>
              <a:rPr sz="2105" spc="-4" dirty="0">
                <a:latin typeface="Calibri Light"/>
                <a:cs typeface="Calibri Light"/>
              </a:rPr>
              <a:t>chaque </a:t>
            </a:r>
            <a:r>
              <a:rPr sz="2105" spc="-18" dirty="0">
                <a:latin typeface="Calibri Light"/>
                <a:cs typeface="Calibri Light"/>
              </a:rPr>
              <a:t>caractère </a:t>
            </a:r>
            <a:r>
              <a:rPr sz="2105" spc="-13" dirty="0">
                <a:latin typeface="Calibri Light"/>
                <a:cs typeface="Calibri Light"/>
              </a:rPr>
              <a:t>est </a:t>
            </a:r>
            <a:r>
              <a:rPr sz="2105" spc="-22" dirty="0">
                <a:latin typeface="Calibri Light"/>
                <a:cs typeface="Calibri Light"/>
              </a:rPr>
              <a:t>stocké </a:t>
            </a:r>
            <a:r>
              <a:rPr sz="2105" spc="-4" dirty="0">
                <a:latin typeface="Calibri Light"/>
                <a:cs typeface="Calibri Light"/>
              </a:rPr>
              <a:t>sur </a:t>
            </a:r>
            <a:r>
              <a:rPr sz="2105" dirty="0">
                <a:latin typeface="Calibri Light"/>
                <a:cs typeface="Calibri Light"/>
              </a:rPr>
              <a:t>deux</a:t>
            </a:r>
            <a:r>
              <a:rPr sz="2105" spc="4" dirty="0">
                <a:latin typeface="Calibri Light"/>
                <a:cs typeface="Calibri Light"/>
              </a:rPr>
              <a:t> </a:t>
            </a:r>
            <a:r>
              <a:rPr sz="2105" spc="-9" dirty="0">
                <a:latin typeface="Calibri Light"/>
                <a:cs typeface="Calibri Light"/>
              </a:rPr>
              <a:t>octets.</a:t>
            </a:r>
            <a:endParaRPr sz="2105" dirty="0">
              <a:latin typeface="Calibri Light"/>
              <a:cs typeface="Calibri Light"/>
            </a:endParaRPr>
          </a:p>
          <a:p>
            <a:pPr marL="612654" lvl="1" indent="-200505">
              <a:spcBef>
                <a:spcPts val="192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4" dirty="0">
                <a:latin typeface="Calibri Light"/>
                <a:cs typeface="Calibri Light"/>
              </a:rPr>
              <a:t>ISO-8859-1 chaque </a:t>
            </a:r>
            <a:r>
              <a:rPr sz="2105" spc="-18" dirty="0">
                <a:latin typeface="Calibri Light"/>
                <a:cs typeface="Calibri Light"/>
              </a:rPr>
              <a:t>caractère </a:t>
            </a:r>
            <a:r>
              <a:rPr sz="2105" spc="-13" dirty="0">
                <a:latin typeface="Calibri Light"/>
                <a:cs typeface="Calibri Light"/>
              </a:rPr>
              <a:t>est </a:t>
            </a:r>
            <a:r>
              <a:rPr sz="2105" spc="-22" dirty="0">
                <a:latin typeface="Calibri Light"/>
                <a:cs typeface="Calibri Light"/>
              </a:rPr>
              <a:t>stocké </a:t>
            </a:r>
            <a:r>
              <a:rPr sz="2105" spc="-4" dirty="0">
                <a:latin typeface="Calibri Light"/>
                <a:cs typeface="Calibri Light"/>
              </a:rPr>
              <a:t>sur </a:t>
            </a:r>
            <a:r>
              <a:rPr sz="2105" dirty="0">
                <a:latin typeface="Calibri Light"/>
                <a:cs typeface="Calibri Light"/>
              </a:rPr>
              <a:t>un</a:t>
            </a:r>
            <a:r>
              <a:rPr sz="2105" spc="31" dirty="0">
                <a:latin typeface="Calibri Light"/>
                <a:cs typeface="Calibri Light"/>
              </a:rPr>
              <a:t> </a:t>
            </a:r>
            <a:r>
              <a:rPr sz="2105" spc="-9" dirty="0">
                <a:latin typeface="Calibri Light"/>
                <a:cs typeface="Calibri Light"/>
              </a:rPr>
              <a:t>octet.</a:t>
            </a:r>
            <a:endParaRPr sz="2105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100" y="1042075"/>
            <a:ext cx="9290713" cy="565096"/>
          </a:xfrm>
          <a:prstGeom prst="rect">
            <a:avLst/>
          </a:prstGeom>
        </p:spPr>
        <p:txBody>
          <a:bodyPr vert="horz" wrap="square" lIns="0" tIns="82428" rIns="0" bIns="0" rtlCol="0">
            <a:spAutoFit/>
          </a:bodyPr>
          <a:lstStyle/>
          <a:p>
            <a:pPr marL="10583" marR="4456">
              <a:lnSpc>
                <a:spcPts val="4122"/>
              </a:lnSpc>
              <a:spcBef>
                <a:spcPts val="649"/>
              </a:spcBef>
            </a:pPr>
            <a:r>
              <a:rPr sz="3000" spc="-31" dirty="0"/>
              <a:t>Java </a:t>
            </a:r>
            <a:r>
              <a:rPr sz="3000" dirty="0"/>
              <a:t>9 : </a:t>
            </a:r>
            <a:r>
              <a:rPr sz="3000" spc="-22" dirty="0"/>
              <a:t>Performance </a:t>
            </a:r>
            <a:r>
              <a:rPr sz="3000" dirty="0"/>
              <a:t>Indify </a:t>
            </a:r>
            <a:r>
              <a:rPr sz="3000" spc="-4" dirty="0"/>
              <a:t>String  </a:t>
            </a:r>
            <a:r>
              <a:rPr sz="3000" spc="-13" dirty="0"/>
              <a:t>Concatenation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290531"/>
            <a:ext cx="5990531" cy="3621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Font typeface="Wingdings"/>
              <a:buChar char=""/>
              <a:tabLst>
                <a:tab pos="211644" algn="l"/>
                <a:tab pos="5689888" algn="l"/>
              </a:tabLst>
            </a:pPr>
            <a:r>
              <a:rPr sz="2280" spc="-39" dirty="0">
                <a:latin typeface="Calibri Light"/>
                <a:cs typeface="Calibri Light"/>
              </a:rPr>
              <a:t>A</a:t>
            </a:r>
            <a:r>
              <a:rPr sz="2280" spc="-31" dirty="0">
                <a:latin typeface="Calibri Light"/>
                <a:cs typeface="Calibri Light"/>
              </a:rPr>
              <a:t>v</a:t>
            </a:r>
            <a:r>
              <a:rPr sz="2280" dirty="0">
                <a:latin typeface="Calibri Light"/>
                <a:cs typeface="Calibri Light"/>
              </a:rPr>
              <a:t>a</a:t>
            </a:r>
            <a:r>
              <a:rPr sz="2280" spc="-26" dirty="0">
                <a:latin typeface="Calibri Light"/>
                <a:cs typeface="Calibri Light"/>
              </a:rPr>
              <a:t>n</a:t>
            </a:r>
            <a:r>
              <a:rPr sz="2280" dirty="0">
                <a:latin typeface="Calibri Light"/>
                <a:cs typeface="Calibri Light"/>
              </a:rPr>
              <a:t>t</a:t>
            </a:r>
            <a:r>
              <a:rPr sz="2280" spc="-4" dirty="0">
                <a:latin typeface="Calibri Light"/>
                <a:cs typeface="Calibri Light"/>
              </a:rPr>
              <a:t> </a:t>
            </a:r>
            <a:r>
              <a:rPr sz="2280" dirty="0">
                <a:latin typeface="Calibri Light"/>
                <a:cs typeface="Calibri Light"/>
              </a:rPr>
              <a:t>J</a:t>
            </a:r>
            <a:r>
              <a:rPr sz="2280" spc="-39" dirty="0">
                <a:latin typeface="Calibri Light"/>
                <a:cs typeface="Calibri Light"/>
              </a:rPr>
              <a:t>a</a:t>
            </a:r>
            <a:r>
              <a:rPr sz="2280" spc="-31" dirty="0">
                <a:latin typeface="Calibri Light"/>
                <a:cs typeface="Calibri Light"/>
              </a:rPr>
              <a:t>v</a:t>
            </a:r>
            <a:r>
              <a:rPr sz="2280" dirty="0">
                <a:latin typeface="Calibri Light"/>
                <a:cs typeface="Calibri Light"/>
              </a:rPr>
              <a:t>a 6	</a:t>
            </a:r>
            <a:r>
              <a:rPr sz="2280" spc="4" dirty="0">
                <a:latin typeface="Calibri Light"/>
                <a:cs typeface="Calibri Light"/>
              </a:rPr>
              <a:t>=</a:t>
            </a:r>
            <a:r>
              <a:rPr sz="2280" dirty="0">
                <a:latin typeface="Calibri Light"/>
                <a:cs typeface="Calibri Light"/>
              </a:rPr>
              <a:t>&gt;</a:t>
            </a:r>
            <a:endParaRPr sz="228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05235" y="2613114"/>
            <a:ext cx="7959343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930" spc="-9" dirty="0">
                <a:latin typeface="Calibri Light"/>
                <a:cs typeface="Calibri Light"/>
              </a:rPr>
              <a:t>entraîne </a:t>
            </a:r>
            <a:r>
              <a:rPr sz="1930" dirty="0">
                <a:latin typeface="Calibri Light"/>
                <a:cs typeface="Calibri Light"/>
              </a:rPr>
              <a:t>la </a:t>
            </a:r>
            <a:r>
              <a:rPr sz="1930" spc="-9" dirty="0">
                <a:latin typeface="Calibri Light"/>
                <a:cs typeface="Calibri Light"/>
              </a:rPr>
              <a:t>création </a:t>
            </a:r>
            <a:r>
              <a:rPr sz="1930" spc="-4" dirty="0">
                <a:latin typeface="Calibri Light"/>
                <a:cs typeface="Calibri Light"/>
              </a:rPr>
              <a:t>de </a:t>
            </a:r>
            <a:r>
              <a:rPr sz="1930" dirty="0">
                <a:latin typeface="Calibri Light"/>
                <a:cs typeface="Calibri Light"/>
              </a:rPr>
              <a:t>6 </a:t>
            </a:r>
            <a:r>
              <a:rPr sz="1930" spc="-4" dirty="0">
                <a:latin typeface="Calibri Light"/>
                <a:cs typeface="Calibri Light"/>
              </a:rPr>
              <a:t>String </a:t>
            </a:r>
            <a:r>
              <a:rPr sz="1930" spc="-9" dirty="0">
                <a:latin typeface="Calibri Light"/>
                <a:cs typeface="Calibri Light"/>
              </a:rPr>
              <a:t>car </a:t>
            </a:r>
            <a:r>
              <a:rPr sz="1930" dirty="0">
                <a:latin typeface="Calibri Light"/>
                <a:cs typeface="Calibri Light"/>
              </a:rPr>
              <a:t>les </a:t>
            </a:r>
            <a:r>
              <a:rPr sz="1930" spc="-4" dirty="0">
                <a:latin typeface="Calibri Light"/>
                <a:cs typeface="Calibri Light"/>
              </a:rPr>
              <a:t>String </a:t>
            </a:r>
            <a:r>
              <a:rPr sz="1930" spc="-9" dirty="0">
                <a:latin typeface="Calibri Light"/>
                <a:cs typeface="Calibri Light"/>
              </a:rPr>
              <a:t>sont </a:t>
            </a:r>
            <a:r>
              <a:rPr sz="1930" spc="-4" dirty="0">
                <a:latin typeface="Calibri Light"/>
                <a:cs typeface="Calibri Light"/>
              </a:rPr>
              <a:t>immuable </a:t>
            </a:r>
            <a:r>
              <a:rPr sz="1930" dirty="0">
                <a:latin typeface="Calibri Light"/>
                <a:cs typeface="Calibri Light"/>
              </a:rPr>
              <a:t>: </a:t>
            </a:r>
            <a:r>
              <a:rPr sz="2829" spc="6" baseline="1291" dirty="0">
                <a:solidFill>
                  <a:srgbClr val="0070C0"/>
                </a:solidFill>
                <a:latin typeface="Calibri Light"/>
                <a:cs typeface="Calibri Light"/>
              </a:rPr>
              <a:t>s</a:t>
            </a:r>
            <a:r>
              <a:rPr sz="1930" spc="4" dirty="0">
                <a:latin typeface="Calibri Light"/>
                <a:cs typeface="Calibri Light"/>
              </a:rPr>
              <a:t>, </a:t>
            </a:r>
            <a:r>
              <a:rPr sz="1930" dirty="0">
                <a:latin typeface="Calibri Light"/>
                <a:cs typeface="Calibri Light"/>
              </a:rPr>
              <a:t>« </a:t>
            </a:r>
            <a:r>
              <a:rPr sz="1930" spc="-9" dirty="0">
                <a:solidFill>
                  <a:srgbClr val="0070C0"/>
                </a:solidFill>
                <a:latin typeface="Calibri Light"/>
                <a:cs typeface="Calibri Light"/>
              </a:rPr>
              <a:t>toto </a:t>
            </a:r>
            <a:r>
              <a:rPr sz="1930" dirty="0">
                <a:latin typeface="Calibri Light"/>
                <a:cs typeface="Calibri Light"/>
              </a:rPr>
              <a:t>», « </a:t>
            </a:r>
            <a:r>
              <a:rPr sz="1930" spc="-18" dirty="0">
                <a:solidFill>
                  <a:srgbClr val="0070C0"/>
                </a:solidFill>
                <a:latin typeface="Calibri Light"/>
                <a:cs typeface="Calibri Light"/>
              </a:rPr>
              <a:t>tata</a:t>
            </a:r>
            <a:r>
              <a:rPr sz="1930" spc="79" dirty="0">
                <a:solidFill>
                  <a:srgbClr val="0070C0"/>
                </a:solidFill>
                <a:latin typeface="Calibri Light"/>
                <a:cs typeface="Calibri Light"/>
              </a:rPr>
              <a:t> </a:t>
            </a:r>
            <a:r>
              <a:rPr sz="1930" dirty="0">
                <a:latin typeface="Calibri Light"/>
                <a:cs typeface="Calibri Light"/>
              </a:rPr>
              <a:t>»,</a:t>
            </a:r>
            <a:endParaRPr sz="193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5235" y="2813616"/>
            <a:ext cx="7924812" cy="534651"/>
          </a:xfrm>
          <a:prstGeom prst="rect">
            <a:avLst/>
          </a:prstGeom>
        </p:spPr>
        <p:txBody>
          <a:bodyPr vert="horz" wrap="square" lIns="0" tIns="94124" rIns="0" bIns="0" rtlCol="0">
            <a:spAutoFit/>
          </a:bodyPr>
          <a:lstStyle/>
          <a:p>
            <a:pPr marL="11139" marR="4456">
              <a:lnSpc>
                <a:spcPct val="71800"/>
              </a:lnSpc>
              <a:spcBef>
                <a:spcPts val="741"/>
              </a:spcBef>
            </a:pPr>
            <a:r>
              <a:rPr sz="1930" dirty="0">
                <a:latin typeface="Calibri Light"/>
                <a:cs typeface="Calibri Light"/>
              </a:rPr>
              <a:t>« </a:t>
            </a:r>
            <a:r>
              <a:rPr sz="1930" dirty="0">
                <a:solidFill>
                  <a:srgbClr val="0070C0"/>
                </a:solidFill>
                <a:latin typeface="Calibri Light"/>
                <a:cs typeface="Calibri Light"/>
              </a:rPr>
              <a:t>titi </a:t>
            </a:r>
            <a:r>
              <a:rPr sz="1930" dirty="0">
                <a:latin typeface="Calibri Light"/>
                <a:cs typeface="Calibri Light"/>
              </a:rPr>
              <a:t>», </a:t>
            </a:r>
            <a:r>
              <a:rPr sz="1930" spc="-13" dirty="0">
                <a:latin typeface="Calibri Light"/>
                <a:cs typeface="Calibri Light"/>
              </a:rPr>
              <a:t>»</a:t>
            </a:r>
            <a:r>
              <a:rPr sz="1930" spc="-13" dirty="0">
                <a:solidFill>
                  <a:srgbClr val="0070C0"/>
                </a:solidFill>
                <a:latin typeface="Calibri Light"/>
                <a:cs typeface="Calibri Light"/>
              </a:rPr>
              <a:t>tototata </a:t>
            </a:r>
            <a:r>
              <a:rPr sz="1930" dirty="0">
                <a:latin typeface="Calibri Light"/>
                <a:cs typeface="Calibri Light"/>
              </a:rPr>
              <a:t>», « </a:t>
            </a:r>
            <a:r>
              <a:rPr sz="1930" spc="-13" dirty="0">
                <a:solidFill>
                  <a:srgbClr val="0070C0"/>
                </a:solidFill>
                <a:latin typeface="Calibri Light"/>
                <a:cs typeface="Calibri Light"/>
              </a:rPr>
              <a:t>tototatatiti </a:t>
            </a:r>
            <a:r>
              <a:rPr sz="1930" dirty="0">
                <a:latin typeface="Calibri Light"/>
                <a:cs typeface="Calibri Light"/>
              </a:rPr>
              <a:t>», « </a:t>
            </a:r>
            <a:r>
              <a:rPr sz="1930" spc="-9" dirty="0">
                <a:solidFill>
                  <a:srgbClr val="0070C0"/>
                </a:solidFill>
                <a:latin typeface="Calibri Light"/>
                <a:cs typeface="Calibri Light"/>
              </a:rPr>
              <a:t>tototatatititutu </a:t>
            </a:r>
            <a:r>
              <a:rPr sz="1930" dirty="0">
                <a:latin typeface="Calibri Light"/>
                <a:cs typeface="Calibri Light"/>
              </a:rPr>
              <a:t>» … </a:t>
            </a:r>
            <a:r>
              <a:rPr sz="1930" spc="-4" dirty="0">
                <a:latin typeface="Calibri Light"/>
                <a:cs typeface="Calibri Light"/>
              </a:rPr>
              <a:t>pour finir par ne </a:t>
            </a:r>
            <a:r>
              <a:rPr sz="1930" spc="-13" dirty="0">
                <a:latin typeface="Calibri Light"/>
                <a:cs typeface="Calibri Light"/>
              </a:rPr>
              <a:t>garder  </a:t>
            </a:r>
            <a:r>
              <a:rPr sz="1930" spc="-9" dirty="0">
                <a:latin typeface="Calibri Light"/>
                <a:cs typeface="Calibri Light"/>
              </a:rPr>
              <a:t>que </a:t>
            </a:r>
            <a:r>
              <a:rPr sz="2829" spc="19" baseline="1291" dirty="0">
                <a:solidFill>
                  <a:srgbClr val="0070C0"/>
                </a:solidFill>
                <a:latin typeface="Calibri Light"/>
                <a:cs typeface="Calibri Light"/>
              </a:rPr>
              <a:t>s </a:t>
            </a:r>
            <a:r>
              <a:rPr sz="1930" spc="-9" dirty="0">
                <a:latin typeface="Calibri Light"/>
                <a:cs typeface="Calibri Light"/>
              </a:rPr>
              <a:t>et </a:t>
            </a:r>
            <a:r>
              <a:rPr sz="1930" spc="-4" dirty="0">
                <a:latin typeface="Calibri Light"/>
                <a:cs typeface="Calibri Light"/>
              </a:rPr>
              <a:t>donc </a:t>
            </a:r>
            <a:r>
              <a:rPr sz="1930" dirty="0">
                <a:latin typeface="Calibri Light"/>
                <a:cs typeface="Calibri Light"/>
              </a:rPr>
              <a:t>les </a:t>
            </a:r>
            <a:r>
              <a:rPr sz="1930" spc="-9" dirty="0">
                <a:latin typeface="Calibri Light"/>
                <a:cs typeface="Calibri Light"/>
              </a:rPr>
              <a:t>autres </a:t>
            </a:r>
            <a:r>
              <a:rPr sz="1930" spc="-4" dirty="0">
                <a:latin typeface="Calibri Light"/>
                <a:cs typeface="Calibri Light"/>
              </a:rPr>
              <a:t>objets </a:t>
            </a:r>
            <a:r>
              <a:rPr sz="1930" spc="-13" dirty="0">
                <a:latin typeface="Calibri Light"/>
                <a:cs typeface="Calibri Light"/>
              </a:rPr>
              <a:t>seront nettoyés </a:t>
            </a:r>
            <a:r>
              <a:rPr sz="1930" spc="-4" dirty="0">
                <a:latin typeface="Calibri Light"/>
                <a:cs typeface="Calibri Light"/>
              </a:rPr>
              <a:t>par GC </a:t>
            </a:r>
            <a:r>
              <a:rPr sz="1930" dirty="0">
                <a:latin typeface="Calibri Light"/>
                <a:cs typeface="Calibri Light"/>
              </a:rPr>
              <a:t>(la </a:t>
            </a:r>
            <a:r>
              <a:rPr sz="1930" spc="-4" dirty="0">
                <a:latin typeface="Calibri Light"/>
                <a:cs typeface="Calibri Light"/>
              </a:rPr>
              <a:t>Garbage</a:t>
            </a:r>
            <a:r>
              <a:rPr sz="1930" spc="92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Collector).</a:t>
            </a:r>
            <a:endParaRPr sz="193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232" y="3325117"/>
            <a:ext cx="7639098" cy="3621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spc="-4" dirty="0">
                <a:latin typeface="Calibri Light"/>
                <a:cs typeface="Calibri Light"/>
              </a:rPr>
              <a:t>Depuis </a:t>
            </a:r>
            <a:r>
              <a:rPr sz="2280" spc="-18" dirty="0">
                <a:latin typeface="Calibri Light"/>
                <a:cs typeface="Calibri Light"/>
              </a:rPr>
              <a:t>Java </a:t>
            </a:r>
            <a:r>
              <a:rPr sz="2280" dirty="0">
                <a:latin typeface="Calibri Light"/>
                <a:cs typeface="Calibri Light"/>
              </a:rPr>
              <a:t>6 : le </a:t>
            </a:r>
            <a:r>
              <a:rPr sz="2280" spc="-9" dirty="0">
                <a:latin typeface="Calibri Light"/>
                <a:cs typeface="Calibri Light"/>
              </a:rPr>
              <a:t>compilateur </a:t>
            </a:r>
            <a:r>
              <a:rPr sz="2280" spc="-18" dirty="0">
                <a:latin typeface="Calibri Light"/>
                <a:cs typeface="Calibri Light"/>
              </a:rPr>
              <a:t>Java </a:t>
            </a:r>
            <a:r>
              <a:rPr sz="2280" dirty="0">
                <a:latin typeface="Calibri Light"/>
                <a:cs typeface="Calibri Light"/>
              </a:rPr>
              <a:t>(javac) </a:t>
            </a:r>
            <a:r>
              <a:rPr sz="2280" spc="-18" dirty="0">
                <a:latin typeface="Calibri Light"/>
                <a:cs typeface="Calibri Light"/>
              </a:rPr>
              <a:t>essaye </a:t>
            </a:r>
            <a:r>
              <a:rPr sz="2280" spc="-35" dirty="0">
                <a:latin typeface="Calibri Light"/>
                <a:cs typeface="Calibri Light"/>
              </a:rPr>
              <a:t>d’optimiser,</a:t>
            </a:r>
            <a:r>
              <a:rPr sz="2280" dirty="0">
                <a:latin typeface="Calibri Light"/>
                <a:cs typeface="Calibri Light"/>
              </a:rPr>
              <a:t> en</a:t>
            </a:r>
            <a:endParaRPr sz="228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4733" y="3571066"/>
            <a:ext cx="7925369" cy="3621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280" spc="-9" dirty="0">
                <a:latin typeface="Calibri Light"/>
                <a:cs typeface="Calibri Light"/>
              </a:rPr>
              <a:t>remplaçant, </a:t>
            </a:r>
            <a:r>
              <a:rPr sz="2280" spc="-13" dirty="0">
                <a:latin typeface="Calibri Light"/>
                <a:cs typeface="Calibri Light"/>
              </a:rPr>
              <a:t>lors </a:t>
            </a:r>
            <a:r>
              <a:rPr sz="2280" spc="-4" dirty="0">
                <a:latin typeface="Calibri Light"/>
                <a:cs typeface="Calibri Light"/>
              </a:rPr>
              <a:t>de </a:t>
            </a:r>
            <a:r>
              <a:rPr sz="2280" dirty="0">
                <a:latin typeface="Calibri Light"/>
                <a:cs typeface="Calibri Light"/>
              </a:rPr>
              <a:t>la </a:t>
            </a:r>
            <a:r>
              <a:rPr sz="2280" spc="-9" dirty="0">
                <a:latin typeface="Calibri Light"/>
                <a:cs typeface="Calibri Light"/>
              </a:rPr>
              <a:t>compilation, </a:t>
            </a:r>
            <a:r>
              <a:rPr sz="2280" dirty="0">
                <a:latin typeface="Calibri Light"/>
                <a:cs typeface="Calibri Light"/>
              </a:rPr>
              <a:t>les </a:t>
            </a:r>
            <a:r>
              <a:rPr sz="2280" spc="-13" dirty="0">
                <a:latin typeface="Calibri Light"/>
                <a:cs typeface="Calibri Light"/>
              </a:rPr>
              <a:t>concaténations </a:t>
            </a:r>
            <a:r>
              <a:rPr sz="2280" spc="-4" dirty="0">
                <a:latin typeface="Calibri Light"/>
                <a:cs typeface="Calibri Light"/>
              </a:rPr>
              <a:t>par </a:t>
            </a:r>
            <a:r>
              <a:rPr sz="2280" spc="-13" dirty="0">
                <a:latin typeface="Calibri Light"/>
                <a:cs typeface="Calibri Light"/>
              </a:rPr>
              <a:t>l’usage</a:t>
            </a:r>
            <a:r>
              <a:rPr sz="2280" spc="13" dirty="0">
                <a:latin typeface="Calibri Light"/>
                <a:cs typeface="Calibri Light"/>
              </a:rPr>
              <a:t> </a:t>
            </a:r>
            <a:r>
              <a:rPr sz="2280" spc="-4" dirty="0">
                <a:latin typeface="Calibri Light"/>
                <a:cs typeface="Calibri Light"/>
              </a:rPr>
              <a:t>de</a:t>
            </a:r>
            <a:endParaRPr sz="228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4733" y="3803646"/>
            <a:ext cx="6310776" cy="3621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280" spc="-22" dirty="0">
                <a:solidFill>
                  <a:srgbClr val="0070C0"/>
                </a:solidFill>
                <a:latin typeface="Calibri Light"/>
                <a:cs typeface="Calibri Light"/>
              </a:rPr>
              <a:t>StringBuilder</a:t>
            </a:r>
            <a:r>
              <a:rPr sz="2280" spc="-22" dirty="0">
                <a:latin typeface="Calibri Light"/>
                <a:cs typeface="Calibri Light"/>
              </a:rPr>
              <a:t>. </a:t>
            </a:r>
            <a:r>
              <a:rPr sz="2280" dirty="0">
                <a:latin typeface="Calibri Light"/>
                <a:cs typeface="Calibri Light"/>
              </a:rPr>
              <a:t>Il </a:t>
            </a:r>
            <a:r>
              <a:rPr sz="2280" spc="-9" dirty="0">
                <a:latin typeface="Calibri Light"/>
                <a:cs typeface="Calibri Light"/>
              </a:rPr>
              <a:t>remplace </a:t>
            </a:r>
            <a:r>
              <a:rPr sz="2280" spc="-4" dirty="0">
                <a:latin typeface="Calibri Light"/>
                <a:cs typeface="Calibri Light"/>
              </a:rPr>
              <a:t>donc </a:t>
            </a:r>
            <a:r>
              <a:rPr sz="2280" dirty="0">
                <a:latin typeface="Calibri Light"/>
                <a:cs typeface="Calibri Light"/>
              </a:rPr>
              <a:t>le </a:t>
            </a:r>
            <a:r>
              <a:rPr sz="2280" spc="-13" dirty="0">
                <a:latin typeface="Calibri Light"/>
                <a:cs typeface="Calibri Light"/>
              </a:rPr>
              <a:t>code </a:t>
            </a:r>
            <a:r>
              <a:rPr sz="2280" spc="-9" dirty="0">
                <a:latin typeface="Calibri Light"/>
                <a:cs typeface="Calibri Light"/>
              </a:rPr>
              <a:t>précédent </a:t>
            </a:r>
            <a:r>
              <a:rPr sz="2280" spc="-4" dirty="0">
                <a:latin typeface="Calibri Light"/>
                <a:cs typeface="Calibri Light"/>
              </a:rPr>
              <a:t>par</a:t>
            </a:r>
            <a:r>
              <a:rPr sz="2280" spc="48" dirty="0">
                <a:latin typeface="Calibri Light"/>
                <a:cs typeface="Calibri Light"/>
              </a:rPr>
              <a:t> </a:t>
            </a:r>
            <a:r>
              <a:rPr sz="2280" dirty="0">
                <a:latin typeface="Calibri Light"/>
                <a:cs typeface="Calibri Light"/>
              </a:rPr>
              <a:t>:</a:t>
            </a:r>
            <a:endParaRPr sz="228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4232" y="5118935"/>
            <a:ext cx="9032581" cy="3621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spc="-18" dirty="0">
                <a:latin typeface="Calibri Light"/>
                <a:cs typeface="Calibri Light"/>
              </a:rPr>
              <a:t>Avec Java </a:t>
            </a:r>
            <a:r>
              <a:rPr sz="2280" dirty="0">
                <a:latin typeface="Calibri Light"/>
                <a:cs typeface="Calibri Light"/>
              </a:rPr>
              <a:t>9 : </a:t>
            </a:r>
            <a:r>
              <a:rPr sz="2280" spc="-9" dirty="0">
                <a:latin typeface="Calibri Light"/>
                <a:cs typeface="Calibri Light"/>
              </a:rPr>
              <a:t>utilisation </a:t>
            </a:r>
            <a:r>
              <a:rPr sz="2280" spc="-4" dirty="0">
                <a:latin typeface="Calibri Light"/>
                <a:cs typeface="Calibri Light"/>
              </a:rPr>
              <a:t>du </a:t>
            </a:r>
            <a:r>
              <a:rPr sz="3355" i="1" spc="19" baseline="1089" dirty="0">
                <a:latin typeface="Calibri Light"/>
                <a:cs typeface="Calibri Light"/>
              </a:rPr>
              <a:t>bytecode InvodeDynamic </a:t>
            </a:r>
            <a:r>
              <a:rPr sz="2280" spc="-13" dirty="0">
                <a:latin typeface="Calibri Light"/>
                <a:cs typeface="Calibri Light"/>
              </a:rPr>
              <a:t>lors </a:t>
            </a:r>
            <a:r>
              <a:rPr sz="2280" spc="-4" dirty="0">
                <a:latin typeface="Calibri Light"/>
                <a:cs typeface="Calibri Light"/>
              </a:rPr>
              <a:t>de </a:t>
            </a:r>
            <a:r>
              <a:rPr sz="2280" dirty="0">
                <a:latin typeface="Calibri Light"/>
                <a:cs typeface="Calibri Light"/>
              </a:rPr>
              <a:t>la</a:t>
            </a:r>
            <a:r>
              <a:rPr sz="2280" spc="53" dirty="0">
                <a:latin typeface="Calibri Light"/>
                <a:cs typeface="Calibri Light"/>
              </a:rPr>
              <a:t> </a:t>
            </a:r>
            <a:r>
              <a:rPr sz="2280" spc="-13" dirty="0">
                <a:latin typeface="Calibri Light"/>
                <a:cs typeface="Calibri Light"/>
              </a:rPr>
              <a:t>concaténation</a:t>
            </a:r>
            <a:endParaRPr sz="228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4733" y="5364883"/>
            <a:ext cx="8642718" cy="3621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280" spc="-4" dirty="0">
                <a:latin typeface="Calibri Light"/>
                <a:cs typeface="Calibri Light"/>
              </a:rPr>
              <a:t>de String et </a:t>
            </a:r>
            <a:r>
              <a:rPr sz="2280" spc="-9" dirty="0">
                <a:latin typeface="Calibri Light"/>
                <a:cs typeface="Calibri Light"/>
              </a:rPr>
              <a:t>l’implémentation </a:t>
            </a:r>
            <a:r>
              <a:rPr sz="2280" dirty="0">
                <a:latin typeface="Calibri Light"/>
                <a:cs typeface="Calibri Light"/>
              </a:rPr>
              <a:t>au </a:t>
            </a:r>
            <a:r>
              <a:rPr sz="2280" spc="-4" dirty="0">
                <a:latin typeface="Calibri Light"/>
                <a:cs typeface="Calibri Light"/>
              </a:rPr>
              <a:t>runtime </a:t>
            </a:r>
            <a:r>
              <a:rPr sz="2280" spc="-18" dirty="0">
                <a:latin typeface="Calibri Light"/>
                <a:cs typeface="Calibri Light"/>
              </a:rPr>
              <a:t>d’une stratégie </a:t>
            </a:r>
            <a:r>
              <a:rPr sz="2280" spc="-4" dirty="0">
                <a:latin typeface="Calibri Light"/>
                <a:cs typeface="Calibri Light"/>
              </a:rPr>
              <a:t>de</a:t>
            </a:r>
            <a:r>
              <a:rPr sz="2280" spc="92" dirty="0">
                <a:latin typeface="Calibri Light"/>
                <a:cs typeface="Calibri Light"/>
              </a:rPr>
              <a:t> </a:t>
            </a:r>
            <a:r>
              <a:rPr sz="2280" spc="-13" dirty="0">
                <a:latin typeface="Calibri Light"/>
                <a:cs typeface="Calibri Light"/>
              </a:rPr>
              <a:t>concaténation</a:t>
            </a:r>
            <a:endParaRPr sz="228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4734" y="5597465"/>
            <a:ext cx="4809245" cy="3621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280" spc="-4" dirty="0">
                <a:latin typeface="Calibri Light"/>
                <a:cs typeface="Calibri Light"/>
              </a:rPr>
              <a:t>optimisée </a:t>
            </a:r>
            <a:r>
              <a:rPr sz="2280" spc="-9" dirty="0">
                <a:latin typeface="Calibri Light"/>
                <a:cs typeface="Calibri Light"/>
              </a:rPr>
              <a:t>directement </a:t>
            </a:r>
            <a:r>
              <a:rPr sz="2280" dirty="0">
                <a:latin typeface="Calibri Light"/>
                <a:cs typeface="Calibri Light"/>
              </a:rPr>
              <a:t>au </a:t>
            </a:r>
            <a:r>
              <a:rPr sz="2280" spc="-4" dirty="0">
                <a:latin typeface="Calibri Light"/>
                <a:cs typeface="Calibri Light"/>
              </a:rPr>
              <a:t>sein de </a:t>
            </a:r>
            <a:r>
              <a:rPr sz="2280" dirty="0">
                <a:latin typeface="Calibri Light"/>
                <a:cs typeface="Calibri Light"/>
              </a:rPr>
              <a:t>la</a:t>
            </a:r>
            <a:r>
              <a:rPr sz="2280" spc="-39" dirty="0">
                <a:latin typeface="Calibri Light"/>
                <a:cs typeface="Calibri Light"/>
              </a:rPr>
              <a:t> </a:t>
            </a:r>
            <a:r>
              <a:rPr sz="2280" spc="-4" dirty="0">
                <a:latin typeface="Calibri Light"/>
                <a:cs typeface="Calibri Light"/>
              </a:rPr>
              <a:t>JVM.</a:t>
            </a:r>
            <a:endParaRPr sz="2280">
              <a:latin typeface="Calibri Light"/>
              <a:cs typeface="Calibri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43943" y="2369395"/>
            <a:ext cx="3780117" cy="2486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13" name="object 13"/>
          <p:cNvSpPr/>
          <p:nvPr/>
        </p:nvSpPr>
        <p:spPr>
          <a:xfrm>
            <a:off x="1256474" y="4278167"/>
            <a:ext cx="7530827" cy="2700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0" y="425450"/>
            <a:ext cx="9372600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dirty="0"/>
              <a:t>9 : </a:t>
            </a:r>
            <a:r>
              <a:rPr sz="3000" spc="-4" dirty="0"/>
              <a:t>Enhanced</a:t>
            </a:r>
            <a:r>
              <a:rPr sz="3000" spc="-26" dirty="0"/>
              <a:t> </a:t>
            </a:r>
            <a:r>
              <a:rPr sz="3000" spc="-13" dirty="0"/>
              <a:t>Deprecation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15630"/>
            <a:ext cx="8861041" cy="2994797"/>
          </a:xfrm>
          <a:prstGeom prst="rect">
            <a:avLst/>
          </a:prstGeom>
        </p:spPr>
        <p:txBody>
          <a:bodyPr vert="horz" wrap="square" lIns="0" tIns="41214" rIns="0" bIns="0" rtlCol="0">
            <a:spAutoFit/>
          </a:bodyPr>
          <a:lstStyle/>
          <a:p>
            <a:pPr marL="211644" indent="-200505">
              <a:spcBef>
                <a:spcPts val="325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4" dirty="0">
                <a:latin typeface="Calibri Light"/>
                <a:cs typeface="Calibri Light"/>
              </a:rPr>
              <a:t>Ajout de deux </a:t>
            </a:r>
            <a:r>
              <a:rPr sz="2456" spc="-13" dirty="0">
                <a:latin typeface="Calibri Light"/>
                <a:cs typeface="Calibri Light"/>
              </a:rPr>
              <a:t>attributs </a:t>
            </a:r>
            <a:r>
              <a:rPr sz="2456" dirty="0">
                <a:latin typeface="Calibri Light"/>
                <a:cs typeface="Calibri Light"/>
              </a:rPr>
              <a:t>à </a:t>
            </a:r>
            <a:r>
              <a:rPr sz="2456" spc="-9" dirty="0">
                <a:latin typeface="Calibri Light"/>
                <a:cs typeface="Calibri Light"/>
              </a:rPr>
              <a:t>l'annotation </a:t>
            </a:r>
            <a:r>
              <a:rPr sz="3618" spc="13" baseline="1010" dirty="0">
                <a:latin typeface="Calibri Light"/>
                <a:cs typeface="Calibri Light"/>
              </a:rPr>
              <a:t>@Deprecated</a:t>
            </a:r>
            <a:r>
              <a:rPr sz="3618" spc="105" baseline="1010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:</a:t>
            </a:r>
            <a:endParaRPr sz="2456">
              <a:latin typeface="Calibri Light"/>
              <a:cs typeface="Calibri Light"/>
            </a:endParaRPr>
          </a:p>
          <a:p>
            <a:pPr marL="612654" lvl="1" indent="-200505">
              <a:spcBef>
                <a:spcPts val="201"/>
              </a:spcBef>
              <a:buSzPct val="102127"/>
              <a:buFont typeface="Wingdings"/>
              <a:buChar char=""/>
              <a:tabLst>
                <a:tab pos="612654" algn="l"/>
                <a:tab pos="1282118" algn="l"/>
              </a:tabLst>
            </a:pPr>
            <a:r>
              <a:rPr sz="3092" spc="19" baseline="1182" dirty="0">
                <a:latin typeface="Calibri Light"/>
                <a:cs typeface="Calibri Light"/>
              </a:rPr>
              <a:t>since	</a:t>
            </a:r>
            <a:r>
              <a:rPr sz="2105" dirty="0">
                <a:latin typeface="Calibri Light"/>
                <a:cs typeface="Calibri Light"/>
              </a:rPr>
              <a:t>: </a:t>
            </a:r>
            <a:r>
              <a:rPr sz="2105" spc="-4" dirty="0">
                <a:latin typeface="Calibri Light"/>
                <a:cs typeface="Calibri Light"/>
              </a:rPr>
              <a:t>depuis quelle </a:t>
            </a:r>
            <a:r>
              <a:rPr sz="2105" spc="-13" dirty="0">
                <a:latin typeface="Calibri Light"/>
                <a:cs typeface="Calibri Light"/>
              </a:rPr>
              <a:t>version </a:t>
            </a:r>
            <a:r>
              <a:rPr sz="2105" spc="-4" dirty="0">
                <a:latin typeface="Calibri Light"/>
                <a:cs typeface="Calibri Light"/>
              </a:rPr>
              <a:t>l'API </a:t>
            </a:r>
            <a:r>
              <a:rPr sz="2105" spc="-13" dirty="0">
                <a:latin typeface="Calibri Light"/>
                <a:cs typeface="Calibri Light"/>
              </a:rPr>
              <a:t>est </a:t>
            </a:r>
            <a:r>
              <a:rPr sz="2105" spc="-4" dirty="0">
                <a:latin typeface="Calibri Light"/>
                <a:cs typeface="Calibri Light"/>
              </a:rPr>
              <a:t>dépréciée.</a:t>
            </a:r>
            <a:endParaRPr sz="2105">
              <a:latin typeface="Calibri Light"/>
              <a:cs typeface="Calibri Light"/>
            </a:endParaRPr>
          </a:p>
          <a:p>
            <a:pPr marL="612654" marR="20051" lvl="1" indent="-200505">
              <a:lnSpc>
                <a:spcPts val="2298"/>
              </a:lnSpc>
              <a:spcBef>
                <a:spcPts val="456"/>
              </a:spcBef>
              <a:buSzPct val="102127"/>
              <a:buFont typeface="Wingdings"/>
              <a:buChar char=""/>
              <a:tabLst>
                <a:tab pos="612654" algn="l"/>
              </a:tabLst>
            </a:pPr>
            <a:r>
              <a:rPr sz="3092" spc="6" baseline="1182" dirty="0">
                <a:latin typeface="Calibri Light"/>
                <a:cs typeface="Calibri Light"/>
              </a:rPr>
              <a:t>forRemoval </a:t>
            </a:r>
            <a:r>
              <a:rPr sz="2105" dirty="0">
                <a:latin typeface="Calibri Light"/>
                <a:cs typeface="Calibri Light"/>
              </a:rPr>
              <a:t>: </a:t>
            </a:r>
            <a:r>
              <a:rPr sz="2105" spc="-18" dirty="0">
                <a:latin typeface="Calibri Light"/>
                <a:cs typeface="Calibri Light"/>
              </a:rPr>
              <a:t>mettre </a:t>
            </a:r>
            <a:r>
              <a:rPr sz="2105" dirty="0">
                <a:latin typeface="Calibri Light"/>
                <a:cs typeface="Calibri Light"/>
              </a:rPr>
              <a:t>à </a:t>
            </a:r>
            <a:r>
              <a:rPr sz="3092" i="1" spc="19" baseline="1182" dirty="0">
                <a:latin typeface="Calibri Light"/>
                <a:cs typeface="Calibri Light"/>
              </a:rPr>
              <a:t>true </a:t>
            </a:r>
            <a:r>
              <a:rPr sz="2105" spc="-4" dirty="0">
                <a:latin typeface="Calibri Light"/>
                <a:cs typeface="Calibri Light"/>
              </a:rPr>
              <a:t>(par </a:t>
            </a:r>
            <a:r>
              <a:rPr sz="2105" spc="-13" dirty="0">
                <a:latin typeface="Calibri Light"/>
                <a:cs typeface="Calibri Light"/>
              </a:rPr>
              <a:t>défaut </a:t>
            </a:r>
            <a:r>
              <a:rPr sz="3092" i="1" baseline="1182" dirty="0">
                <a:latin typeface="Calibri Light"/>
                <a:cs typeface="Calibri Light"/>
              </a:rPr>
              <a:t>false</a:t>
            </a:r>
            <a:r>
              <a:rPr sz="2105" dirty="0">
                <a:latin typeface="Calibri Light"/>
                <a:cs typeface="Calibri Light"/>
              </a:rPr>
              <a:t>) </a:t>
            </a:r>
            <a:r>
              <a:rPr sz="2105" spc="-4" dirty="0">
                <a:latin typeface="Calibri Light"/>
                <a:cs typeface="Calibri Light"/>
              </a:rPr>
              <a:t>si l'API </a:t>
            </a:r>
            <a:r>
              <a:rPr sz="2105" spc="-13" dirty="0">
                <a:latin typeface="Calibri Light"/>
                <a:cs typeface="Calibri Light"/>
              </a:rPr>
              <a:t>sera </a:t>
            </a:r>
            <a:r>
              <a:rPr sz="2105" spc="-4" dirty="0">
                <a:latin typeface="Calibri Light"/>
                <a:cs typeface="Calibri Light"/>
              </a:rPr>
              <a:t>supprimée dans </a:t>
            </a:r>
            <a:r>
              <a:rPr sz="2105" dirty="0">
                <a:latin typeface="Calibri Light"/>
                <a:cs typeface="Calibri Light"/>
              </a:rPr>
              <a:t>une  </a:t>
            </a:r>
            <a:r>
              <a:rPr sz="2105" spc="-9" dirty="0">
                <a:latin typeface="Calibri Light"/>
                <a:cs typeface="Calibri Light"/>
              </a:rPr>
              <a:t>future release.</a:t>
            </a:r>
            <a:endParaRPr sz="2105">
              <a:latin typeface="Calibri Light"/>
              <a:cs typeface="Calibri Light"/>
            </a:endParaRPr>
          </a:p>
          <a:p>
            <a:pPr lvl="1">
              <a:lnSpc>
                <a:spcPct val="100000"/>
              </a:lnSpc>
              <a:buFont typeface="Wingdings"/>
              <a:buChar char=""/>
            </a:pPr>
            <a:endParaRPr sz="3508">
              <a:latin typeface="Calibri Light"/>
              <a:cs typeface="Calibri Light"/>
            </a:endParaRPr>
          </a:p>
          <a:p>
            <a:pPr marL="211644" marR="4456" indent="-200505" algn="just">
              <a:lnSpc>
                <a:spcPct val="90700"/>
              </a:lnSpc>
              <a:buFont typeface="Wingdings"/>
              <a:buChar char=""/>
              <a:tabLst>
                <a:tab pos="211644" algn="l"/>
              </a:tabLst>
            </a:pPr>
            <a:r>
              <a:rPr sz="2456" dirty="0">
                <a:latin typeface="Calibri Light"/>
                <a:cs typeface="Calibri Light"/>
              </a:rPr>
              <a:t>Le </a:t>
            </a:r>
            <a:r>
              <a:rPr sz="2456" spc="-9" dirty="0">
                <a:latin typeface="Calibri Light"/>
                <a:cs typeface="Calibri Light"/>
              </a:rPr>
              <a:t>but est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13" dirty="0">
                <a:latin typeface="Calibri Light"/>
                <a:cs typeface="Calibri Light"/>
              </a:rPr>
              <a:t>faciliter </a:t>
            </a:r>
            <a:r>
              <a:rPr sz="2456" spc="-4" dirty="0">
                <a:latin typeface="Calibri Light"/>
                <a:cs typeface="Calibri Light"/>
              </a:rPr>
              <a:t>le </a:t>
            </a:r>
            <a:r>
              <a:rPr sz="2456" spc="-13" dirty="0">
                <a:latin typeface="Calibri Light"/>
                <a:cs typeface="Calibri Light"/>
              </a:rPr>
              <a:t>cycle </a:t>
            </a:r>
            <a:r>
              <a:rPr sz="2456" spc="-4" dirty="0">
                <a:latin typeface="Calibri Light"/>
                <a:cs typeface="Calibri Light"/>
              </a:rPr>
              <a:t>de vie des </a:t>
            </a:r>
            <a:r>
              <a:rPr sz="2456" spc="-13" dirty="0">
                <a:latin typeface="Calibri Light"/>
                <a:cs typeface="Calibri Light"/>
              </a:rPr>
              <a:t>applications </a:t>
            </a:r>
            <a:r>
              <a:rPr sz="2456" spc="-4" dirty="0">
                <a:latin typeface="Calibri Light"/>
                <a:cs typeface="Calibri Light"/>
              </a:rPr>
              <a:t>et de </a:t>
            </a:r>
            <a:r>
              <a:rPr sz="2456" spc="-13" dirty="0">
                <a:latin typeface="Calibri Light"/>
                <a:cs typeface="Calibri Light"/>
              </a:rPr>
              <a:t>permettre,  </a:t>
            </a:r>
            <a:r>
              <a:rPr sz="2456" spc="-18" dirty="0">
                <a:latin typeface="Calibri Light"/>
                <a:cs typeface="Calibri Light"/>
              </a:rPr>
              <a:t>peut-être </a:t>
            </a:r>
            <a:r>
              <a:rPr sz="2456" spc="-9" dirty="0">
                <a:latin typeface="Calibri Light"/>
                <a:cs typeface="Calibri Light"/>
              </a:rPr>
              <a:t>plus sereinement, </a:t>
            </a:r>
            <a:r>
              <a:rPr sz="2456" spc="-4" dirty="0">
                <a:latin typeface="Calibri Light"/>
                <a:cs typeface="Calibri Light"/>
              </a:rPr>
              <a:t>de supprimer </a:t>
            </a:r>
            <a:r>
              <a:rPr sz="2456" spc="-9" dirty="0">
                <a:latin typeface="Calibri Light"/>
                <a:cs typeface="Calibri Light"/>
              </a:rPr>
              <a:t>dans </a:t>
            </a:r>
            <a:r>
              <a:rPr sz="2456" spc="-4" dirty="0">
                <a:latin typeface="Calibri Light"/>
                <a:cs typeface="Calibri Light"/>
              </a:rPr>
              <a:t>le futur </a:t>
            </a:r>
            <a:r>
              <a:rPr sz="2456" spc="-9" dirty="0">
                <a:latin typeface="Calibri Light"/>
                <a:cs typeface="Calibri Light"/>
              </a:rPr>
              <a:t>certaines </a:t>
            </a:r>
            <a:r>
              <a:rPr sz="2456" spc="-4" dirty="0">
                <a:latin typeface="Calibri Light"/>
                <a:cs typeface="Calibri Light"/>
              </a:rPr>
              <a:t>API  du JDK</a:t>
            </a:r>
            <a:r>
              <a:rPr sz="2456" spc="4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lui-même.</a:t>
            </a:r>
            <a:endParaRPr sz="2456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45530" y="5801976"/>
            <a:ext cx="4012698" cy="7725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232" y="293571"/>
            <a:ext cx="5506101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dirty="0"/>
              <a:t>JDK :</a:t>
            </a:r>
            <a:r>
              <a:rPr spc="-31" dirty="0"/>
              <a:t> </a:t>
            </a:r>
            <a:r>
              <a:rPr spc="-9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290531"/>
            <a:ext cx="8886104" cy="2719755"/>
          </a:xfrm>
          <a:prstGeom prst="rect">
            <a:avLst/>
          </a:prstGeom>
        </p:spPr>
        <p:txBody>
          <a:bodyPr vert="horz" wrap="square" lIns="0" tIns="115288" rIns="0" bIns="0" rtlCol="0">
            <a:spAutoFit/>
          </a:bodyPr>
          <a:lstStyle/>
          <a:p>
            <a:pPr marL="211644" marR="4456" indent="-200505">
              <a:lnSpc>
                <a:spcPct val="70000"/>
              </a:lnSpc>
              <a:spcBef>
                <a:spcPts val="908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spc="-4" dirty="0">
                <a:latin typeface="Calibri Light"/>
                <a:cs typeface="Calibri Light"/>
              </a:rPr>
              <a:t>OpenJDK </a:t>
            </a:r>
            <a:r>
              <a:rPr sz="2280" spc="-13" dirty="0">
                <a:latin typeface="Calibri Light"/>
                <a:cs typeface="Calibri Light"/>
              </a:rPr>
              <a:t>est </a:t>
            </a:r>
            <a:r>
              <a:rPr sz="2280" dirty="0">
                <a:latin typeface="Calibri Light"/>
                <a:cs typeface="Calibri Light"/>
              </a:rPr>
              <a:t>le </a:t>
            </a:r>
            <a:r>
              <a:rPr sz="2280" spc="-13" dirty="0">
                <a:latin typeface="Calibri Light"/>
                <a:cs typeface="Calibri Light"/>
              </a:rPr>
              <a:t>projet </a:t>
            </a:r>
            <a:r>
              <a:rPr sz="2280" spc="-4" dirty="0">
                <a:latin typeface="Calibri Light"/>
                <a:cs typeface="Calibri Light"/>
              </a:rPr>
              <a:t>open </a:t>
            </a:r>
            <a:r>
              <a:rPr sz="2280" spc="-13" dirty="0">
                <a:latin typeface="Calibri Light"/>
                <a:cs typeface="Calibri Light"/>
              </a:rPr>
              <a:t>source </a:t>
            </a:r>
            <a:r>
              <a:rPr sz="2280" spc="-9" dirty="0">
                <a:latin typeface="Calibri Light"/>
                <a:cs typeface="Calibri Light"/>
              </a:rPr>
              <a:t>d'implémentation </a:t>
            </a:r>
            <a:r>
              <a:rPr sz="2280" spc="-4" dirty="0">
                <a:latin typeface="Calibri Light"/>
                <a:cs typeface="Calibri Light"/>
              </a:rPr>
              <a:t>du </a:t>
            </a:r>
            <a:r>
              <a:rPr sz="2280" spc="-9" dirty="0">
                <a:latin typeface="Calibri Light"/>
                <a:cs typeface="Calibri Light"/>
              </a:rPr>
              <a:t>langage </a:t>
            </a:r>
            <a:r>
              <a:rPr sz="2280" spc="-18" dirty="0">
                <a:latin typeface="Calibri Light"/>
                <a:cs typeface="Calibri Light"/>
              </a:rPr>
              <a:t>Java </a:t>
            </a:r>
            <a:r>
              <a:rPr sz="2280" spc="-4" dirty="0">
                <a:latin typeface="Calibri Light"/>
                <a:cs typeface="Calibri Light"/>
              </a:rPr>
              <a:t>et de  </a:t>
            </a:r>
            <a:r>
              <a:rPr sz="2280" dirty="0">
                <a:latin typeface="Calibri Light"/>
                <a:cs typeface="Calibri Light"/>
              </a:rPr>
              <a:t>la</a:t>
            </a:r>
            <a:r>
              <a:rPr sz="2280" spc="-4" dirty="0">
                <a:latin typeface="Calibri Light"/>
                <a:cs typeface="Calibri Light"/>
              </a:rPr>
              <a:t> JVM.</a:t>
            </a:r>
            <a:endParaRPr sz="2280" dirty="0">
              <a:latin typeface="Calibri Light"/>
              <a:cs typeface="Calibri Light"/>
            </a:endParaRPr>
          </a:p>
          <a:p>
            <a:pPr>
              <a:spcBef>
                <a:spcPts val="44"/>
              </a:spcBef>
              <a:buFont typeface="Wingdings"/>
              <a:buChar char=""/>
            </a:pPr>
            <a:endParaRPr sz="2324" dirty="0">
              <a:latin typeface="Calibri Light"/>
              <a:cs typeface="Calibri Light"/>
            </a:endParaRPr>
          </a:p>
          <a:p>
            <a:pPr marL="211644" indent="-200505">
              <a:spcBef>
                <a:spcPts val="4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spc="-9" dirty="0">
                <a:latin typeface="Calibri Light"/>
                <a:cs typeface="Calibri Light"/>
              </a:rPr>
              <a:t>Beaucoup </a:t>
            </a:r>
            <a:r>
              <a:rPr sz="2280" spc="-13" dirty="0">
                <a:latin typeface="Calibri Light"/>
                <a:cs typeface="Calibri Light"/>
              </a:rPr>
              <a:t>d'organisations </a:t>
            </a:r>
            <a:r>
              <a:rPr sz="2280" spc="-4" dirty="0">
                <a:latin typeface="Calibri Light"/>
                <a:cs typeface="Calibri Light"/>
              </a:rPr>
              <a:t>participent </a:t>
            </a:r>
            <a:r>
              <a:rPr sz="2280" dirty="0">
                <a:latin typeface="Calibri Light"/>
                <a:cs typeface="Calibri Light"/>
              </a:rPr>
              <a:t>à </a:t>
            </a:r>
            <a:r>
              <a:rPr sz="2280" spc="-4" dirty="0">
                <a:latin typeface="Calibri Light"/>
                <a:cs typeface="Calibri Light"/>
              </a:rPr>
              <a:t>ce</a:t>
            </a:r>
            <a:r>
              <a:rPr sz="2280" spc="9" dirty="0">
                <a:latin typeface="Calibri Light"/>
                <a:cs typeface="Calibri Light"/>
              </a:rPr>
              <a:t> </a:t>
            </a:r>
            <a:r>
              <a:rPr sz="2280" spc="-13" dirty="0">
                <a:latin typeface="Calibri Light"/>
                <a:cs typeface="Calibri Light"/>
              </a:rPr>
              <a:t>projet.</a:t>
            </a:r>
            <a:endParaRPr sz="2280" dirty="0">
              <a:latin typeface="Calibri Light"/>
              <a:cs typeface="Calibri Light"/>
            </a:endParaRPr>
          </a:p>
          <a:p>
            <a:pPr>
              <a:spcBef>
                <a:spcPts val="44"/>
              </a:spcBef>
              <a:buFont typeface="Wingdings"/>
              <a:buChar char=""/>
            </a:pPr>
            <a:endParaRPr sz="2324" dirty="0">
              <a:latin typeface="Calibri Light"/>
              <a:cs typeface="Calibri Light"/>
            </a:endParaRPr>
          </a:p>
          <a:p>
            <a:pPr marL="211644" indent="-200505">
              <a:buFont typeface="Wingdings"/>
              <a:buChar char=""/>
              <a:tabLst>
                <a:tab pos="211644" algn="l"/>
              </a:tabLst>
            </a:pPr>
            <a:r>
              <a:rPr sz="2280" spc="-13" dirty="0">
                <a:latin typeface="Calibri Light"/>
                <a:cs typeface="Calibri Light"/>
              </a:rPr>
              <a:t>Oracle est </a:t>
            </a:r>
            <a:r>
              <a:rPr sz="2280" spc="-4" dirty="0">
                <a:latin typeface="Calibri Light"/>
                <a:cs typeface="Calibri Light"/>
              </a:rPr>
              <a:t>une de ces </a:t>
            </a:r>
            <a:r>
              <a:rPr sz="2280" spc="-13" dirty="0">
                <a:latin typeface="Calibri Light"/>
                <a:cs typeface="Calibri Light"/>
              </a:rPr>
              <a:t>organisations </a:t>
            </a:r>
            <a:r>
              <a:rPr sz="2280" spc="-4" dirty="0">
                <a:latin typeface="Calibri Light"/>
                <a:cs typeface="Calibri Light"/>
              </a:rPr>
              <a:t>(la</a:t>
            </a:r>
            <a:r>
              <a:rPr sz="2280" spc="31" dirty="0">
                <a:latin typeface="Calibri Light"/>
                <a:cs typeface="Calibri Light"/>
              </a:rPr>
              <a:t> </a:t>
            </a:r>
            <a:r>
              <a:rPr sz="2280" spc="-4" dirty="0">
                <a:latin typeface="Calibri Light"/>
                <a:cs typeface="Calibri Light"/>
              </a:rPr>
              <a:t>principale).</a:t>
            </a:r>
            <a:endParaRPr sz="2280" dirty="0">
              <a:latin typeface="Calibri Light"/>
              <a:cs typeface="Calibri Light"/>
            </a:endParaRPr>
          </a:p>
          <a:p>
            <a:pPr>
              <a:spcBef>
                <a:spcPts val="48"/>
              </a:spcBef>
              <a:buFont typeface="Wingdings"/>
              <a:buChar char=""/>
            </a:pPr>
            <a:endParaRPr sz="2237" dirty="0">
              <a:latin typeface="Calibri Light"/>
              <a:cs typeface="Calibri Light"/>
            </a:endParaRPr>
          </a:p>
          <a:p>
            <a:pPr marL="211644" indent="-200505">
              <a:buFont typeface="Wingdings"/>
              <a:buChar char=""/>
              <a:tabLst>
                <a:tab pos="211644" algn="l"/>
              </a:tabLst>
            </a:pPr>
            <a:r>
              <a:rPr sz="2280" spc="-4" dirty="0">
                <a:latin typeface="Calibri Light"/>
                <a:cs typeface="Calibri Light"/>
              </a:rPr>
              <a:t>Depuis </a:t>
            </a:r>
            <a:r>
              <a:rPr sz="2280" spc="-18" dirty="0">
                <a:latin typeface="Calibri Light"/>
                <a:cs typeface="Calibri Light"/>
              </a:rPr>
              <a:t>Java </a:t>
            </a:r>
            <a:r>
              <a:rPr sz="2280" spc="-9" dirty="0">
                <a:latin typeface="Calibri Light"/>
                <a:cs typeface="Calibri Light"/>
              </a:rPr>
              <a:t>11, </a:t>
            </a:r>
            <a:r>
              <a:rPr sz="2280" spc="-13" dirty="0">
                <a:latin typeface="Calibri Light"/>
                <a:cs typeface="Calibri Light"/>
              </a:rPr>
              <a:t>Oracle fournit </a:t>
            </a:r>
            <a:r>
              <a:rPr sz="2280" spc="-4" dirty="0">
                <a:latin typeface="Calibri Light"/>
                <a:cs typeface="Calibri Light"/>
              </a:rPr>
              <a:t>deux </a:t>
            </a:r>
            <a:r>
              <a:rPr sz="2280" spc="-9" dirty="0">
                <a:latin typeface="Calibri Light"/>
                <a:cs typeface="Calibri Light"/>
              </a:rPr>
              <a:t>distributions </a:t>
            </a:r>
            <a:r>
              <a:rPr sz="2280" spc="-4" dirty="0">
                <a:latin typeface="Calibri Light"/>
                <a:cs typeface="Calibri Light"/>
              </a:rPr>
              <a:t>d'OpenJDK qui</a:t>
            </a:r>
            <a:r>
              <a:rPr sz="2280" spc="66" dirty="0">
                <a:latin typeface="Calibri Light"/>
                <a:cs typeface="Calibri Light"/>
              </a:rPr>
              <a:t> </a:t>
            </a:r>
            <a:r>
              <a:rPr sz="2280" spc="-13" dirty="0">
                <a:latin typeface="Calibri Light"/>
                <a:cs typeface="Calibri Light"/>
              </a:rPr>
              <a:t>sont</a:t>
            </a:r>
            <a:endParaRPr sz="228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733" y="4907739"/>
            <a:ext cx="4665553" cy="896105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lnSpc>
                <a:spcPts val="2596"/>
              </a:lnSpc>
              <a:spcBef>
                <a:spcPts val="88"/>
              </a:spcBef>
            </a:pPr>
            <a:r>
              <a:rPr sz="2280" spc="-4" dirty="0">
                <a:latin typeface="Calibri Light"/>
                <a:cs typeface="Calibri Light"/>
              </a:rPr>
              <a:t>identiques </a:t>
            </a:r>
            <a:r>
              <a:rPr sz="2280" dirty="0">
                <a:latin typeface="Calibri Light"/>
                <a:cs typeface="Calibri Light"/>
              </a:rPr>
              <a:t>en </a:t>
            </a:r>
            <a:r>
              <a:rPr sz="2280" spc="-4" dirty="0">
                <a:latin typeface="Calibri Light"/>
                <a:cs typeface="Calibri Light"/>
              </a:rPr>
              <a:t>terme de </a:t>
            </a:r>
            <a:r>
              <a:rPr sz="2280" spc="-9" dirty="0">
                <a:latin typeface="Calibri Light"/>
                <a:cs typeface="Calibri Light"/>
              </a:rPr>
              <a:t>fonctionnalités</a:t>
            </a:r>
            <a:r>
              <a:rPr sz="2280" spc="-88" dirty="0">
                <a:latin typeface="Calibri Light"/>
                <a:cs typeface="Calibri Light"/>
              </a:rPr>
              <a:t> </a:t>
            </a:r>
            <a:r>
              <a:rPr sz="2280" dirty="0">
                <a:latin typeface="Calibri Light"/>
                <a:cs typeface="Calibri Light"/>
              </a:rPr>
              <a:t>:</a:t>
            </a:r>
          </a:p>
          <a:p>
            <a:pPr marL="412149" indent="-200505">
              <a:lnSpc>
                <a:spcPts val="2070"/>
              </a:lnSpc>
              <a:buSzPct val="102325"/>
              <a:buFont typeface="Wingdings"/>
              <a:buChar char=""/>
              <a:tabLst>
                <a:tab pos="412149" algn="l"/>
              </a:tabLst>
            </a:pPr>
            <a:r>
              <a:rPr sz="2829" spc="32" baseline="1291" dirty="0">
                <a:latin typeface="Calibri Light"/>
                <a:cs typeface="Calibri Light"/>
              </a:rPr>
              <a:t>OpenJDK </a:t>
            </a:r>
            <a:r>
              <a:rPr sz="1930" dirty="0">
                <a:latin typeface="Calibri Light"/>
                <a:cs typeface="Calibri Light"/>
              </a:rPr>
              <a:t>: </a:t>
            </a:r>
            <a:r>
              <a:rPr sz="1930" spc="-4" dirty="0">
                <a:latin typeface="Calibri Light"/>
                <a:cs typeface="Calibri Light"/>
              </a:rPr>
              <a:t>support limité dans </a:t>
            </a:r>
            <a:r>
              <a:rPr sz="1930" dirty="0">
                <a:latin typeface="Calibri Light"/>
                <a:cs typeface="Calibri Light"/>
              </a:rPr>
              <a:t>le</a:t>
            </a:r>
            <a:r>
              <a:rPr sz="1930" spc="-26" dirty="0">
                <a:latin typeface="Calibri Light"/>
                <a:cs typeface="Calibri Light"/>
              </a:rPr>
              <a:t> </a:t>
            </a:r>
            <a:r>
              <a:rPr sz="1930" spc="-9" dirty="0">
                <a:latin typeface="Calibri Light"/>
                <a:cs typeface="Calibri Light"/>
              </a:rPr>
              <a:t>temps</a:t>
            </a:r>
            <a:endParaRPr sz="1930" dirty="0">
              <a:latin typeface="Calibri Light"/>
              <a:cs typeface="Calibri Light"/>
            </a:endParaRPr>
          </a:p>
          <a:p>
            <a:pPr marL="412149" indent="-200505">
              <a:lnSpc>
                <a:spcPts val="2210"/>
              </a:lnSpc>
              <a:buSzPct val="102325"/>
              <a:buFont typeface="Wingdings"/>
              <a:buChar char=""/>
              <a:tabLst>
                <a:tab pos="412149" algn="l"/>
              </a:tabLst>
            </a:pPr>
            <a:r>
              <a:rPr sz="2829" spc="19" baseline="1291" dirty="0">
                <a:latin typeface="Calibri Light"/>
                <a:cs typeface="Calibri Light"/>
              </a:rPr>
              <a:t>OracleJDK </a:t>
            </a:r>
            <a:r>
              <a:rPr sz="1930" dirty="0">
                <a:latin typeface="Calibri Light"/>
                <a:cs typeface="Calibri Light"/>
              </a:rPr>
              <a:t>: </a:t>
            </a:r>
            <a:r>
              <a:rPr sz="1930" spc="-4" dirty="0">
                <a:latin typeface="Calibri Light"/>
                <a:cs typeface="Calibri Light"/>
              </a:rPr>
              <a:t>support </a:t>
            </a:r>
            <a:r>
              <a:rPr sz="1930" spc="-9" dirty="0">
                <a:latin typeface="Calibri Light"/>
                <a:cs typeface="Calibri Light"/>
              </a:rPr>
              <a:t>étendu </a:t>
            </a:r>
            <a:r>
              <a:rPr sz="1930" spc="-18" dirty="0">
                <a:latin typeface="Calibri Light"/>
                <a:cs typeface="Calibri Light"/>
              </a:rPr>
              <a:t>payant</a:t>
            </a:r>
            <a:endParaRPr sz="1930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300" y="425450"/>
            <a:ext cx="9677400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dirty="0"/>
              <a:t>9 : </a:t>
            </a:r>
            <a:r>
              <a:rPr sz="3000" spc="-22" dirty="0"/>
              <a:t>interface </a:t>
            </a:r>
            <a:r>
              <a:rPr sz="3000" spc="-26" dirty="0"/>
              <a:t>avec </a:t>
            </a:r>
            <a:r>
              <a:rPr sz="3000" spc="-4" dirty="0"/>
              <a:t>Méthode</a:t>
            </a:r>
            <a:r>
              <a:rPr sz="3000" spc="70" dirty="0"/>
              <a:t> </a:t>
            </a:r>
            <a:r>
              <a:rPr sz="3000" spc="-9" dirty="0"/>
              <a:t>privée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11025"/>
            <a:ext cx="8872737" cy="301206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lnSpc>
                <a:spcPts val="2920"/>
              </a:lnSpc>
              <a:spcBef>
                <a:spcPts val="88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18" dirty="0">
                <a:latin typeface="Calibri Light"/>
                <a:cs typeface="Calibri Light"/>
              </a:rPr>
              <a:t>Avec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dirty="0">
                <a:latin typeface="Calibri Light"/>
                <a:cs typeface="Calibri Light"/>
              </a:rPr>
              <a:t>8</a:t>
            </a:r>
            <a:r>
              <a:rPr sz="2456" spc="44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:</a:t>
            </a:r>
            <a:endParaRPr sz="2456">
              <a:latin typeface="Calibri Light"/>
              <a:cs typeface="Calibri Light"/>
            </a:endParaRPr>
          </a:p>
          <a:p>
            <a:pPr marL="612654" lvl="1" indent="-200505">
              <a:lnSpc>
                <a:spcPts val="2469"/>
              </a:lnSpc>
              <a:buFont typeface="Wingdings"/>
              <a:buChar char=""/>
              <a:tabLst>
                <a:tab pos="612654" algn="l"/>
              </a:tabLst>
            </a:pPr>
            <a:r>
              <a:rPr sz="2105" spc="-13" dirty="0">
                <a:latin typeface="Calibri Light"/>
                <a:cs typeface="Calibri Light"/>
              </a:rPr>
              <a:t>Constant </a:t>
            </a:r>
            <a:r>
              <a:rPr sz="2105" spc="-9" dirty="0">
                <a:latin typeface="Calibri Light"/>
                <a:cs typeface="Calibri Light"/>
              </a:rPr>
              <a:t>variables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lnSpc>
                <a:spcPts val="2451"/>
              </a:lnSpc>
              <a:buFont typeface="Wingdings"/>
              <a:buChar char=""/>
              <a:tabLst>
                <a:tab pos="612654" algn="l"/>
              </a:tabLst>
            </a:pPr>
            <a:r>
              <a:rPr sz="2105" spc="-13" dirty="0">
                <a:latin typeface="Calibri Light"/>
                <a:cs typeface="Calibri Light"/>
              </a:rPr>
              <a:t>Abstract </a:t>
            </a:r>
            <a:r>
              <a:rPr sz="2105" spc="-4" dirty="0">
                <a:latin typeface="Calibri Light"/>
                <a:cs typeface="Calibri Light"/>
              </a:rPr>
              <a:t>methods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lnSpc>
                <a:spcPts val="2451"/>
              </a:lnSpc>
              <a:buFont typeface="Wingdings"/>
              <a:buChar char=""/>
              <a:tabLst>
                <a:tab pos="612654" algn="l"/>
              </a:tabLst>
            </a:pPr>
            <a:r>
              <a:rPr sz="2105" spc="-13" dirty="0">
                <a:latin typeface="Calibri Light"/>
                <a:cs typeface="Calibri Light"/>
              </a:rPr>
              <a:t>Default </a:t>
            </a:r>
            <a:r>
              <a:rPr sz="2105" spc="-4" dirty="0">
                <a:latin typeface="Calibri Light"/>
                <a:cs typeface="Calibri Light"/>
              </a:rPr>
              <a:t>methods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lnSpc>
                <a:spcPts val="2495"/>
              </a:lnSpc>
              <a:buFont typeface="Wingdings"/>
              <a:buChar char=""/>
              <a:tabLst>
                <a:tab pos="612654" algn="l"/>
              </a:tabLst>
            </a:pPr>
            <a:r>
              <a:rPr sz="2105" spc="-13" dirty="0">
                <a:latin typeface="Calibri Light"/>
                <a:cs typeface="Calibri Light"/>
              </a:rPr>
              <a:t>Static</a:t>
            </a:r>
            <a:r>
              <a:rPr sz="2105" spc="-9" dirty="0">
                <a:latin typeface="Calibri Light"/>
                <a:cs typeface="Calibri Light"/>
              </a:rPr>
              <a:t> </a:t>
            </a:r>
            <a:r>
              <a:rPr sz="2105" spc="-4" dirty="0">
                <a:latin typeface="Calibri Light"/>
                <a:cs typeface="Calibri Light"/>
              </a:rPr>
              <a:t>methods</a:t>
            </a:r>
            <a:endParaRPr sz="2105">
              <a:latin typeface="Calibri Light"/>
              <a:cs typeface="Calibri Light"/>
            </a:endParaRPr>
          </a:p>
          <a:p>
            <a:pPr marL="211644" marR="4456" indent="-200505">
              <a:lnSpc>
                <a:spcPts val="2377"/>
              </a:lnSpc>
              <a:spcBef>
                <a:spcPts val="833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18" dirty="0">
                <a:latin typeface="Calibri Light"/>
                <a:cs typeface="Calibri Light"/>
              </a:rPr>
              <a:t>Avec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dirty="0">
                <a:latin typeface="Calibri Light"/>
                <a:cs typeface="Calibri Light"/>
              </a:rPr>
              <a:t>9 : </a:t>
            </a:r>
            <a:r>
              <a:rPr sz="2456" spc="-4" dirty="0">
                <a:latin typeface="Calibri Light"/>
                <a:cs typeface="Calibri Light"/>
              </a:rPr>
              <a:t>Méthode </a:t>
            </a:r>
            <a:r>
              <a:rPr sz="2456" spc="-9" dirty="0">
                <a:latin typeface="Calibri Light"/>
                <a:cs typeface="Calibri Light"/>
              </a:rPr>
              <a:t>privée </a:t>
            </a:r>
            <a:r>
              <a:rPr sz="2456" spc="-4" dirty="0">
                <a:latin typeface="Calibri Light"/>
                <a:cs typeface="Calibri Light"/>
              </a:rPr>
              <a:t>dans les </a:t>
            </a:r>
            <a:r>
              <a:rPr sz="2456" spc="-13" dirty="0">
                <a:latin typeface="Calibri Light"/>
                <a:cs typeface="Calibri Light"/>
              </a:rPr>
              <a:t>interfaces </a:t>
            </a:r>
            <a:r>
              <a:rPr sz="2456" dirty="0">
                <a:latin typeface="Calibri Light"/>
                <a:cs typeface="Calibri Light"/>
              </a:rPr>
              <a:t>: </a:t>
            </a:r>
            <a:r>
              <a:rPr sz="2456" spc="-4" dirty="0">
                <a:latin typeface="Calibri Light"/>
                <a:cs typeface="Calibri Light"/>
              </a:rPr>
              <a:t>permet la  </a:t>
            </a:r>
            <a:r>
              <a:rPr sz="2456" spc="-13" dirty="0">
                <a:latin typeface="Calibri Light"/>
                <a:cs typeface="Calibri Light"/>
              </a:rPr>
              <a:t>factorisation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9" dirty="0">
                <a:latin typeface="Calibri Light"/>
                <a:cs typeface="Calibri Light"/>
              </a:rPr>
              <a:t>code </a:t>
            </a:r>
            <a:r>
              <a:rPr sz="2456" spc="-4" dirty="0">
                <a:latin typeface="Calibri Light"/>
                <a:cs typeface="Calibri Light"/>
              </a:rPr>
              <a:t>de méthode </a:t>
            </a:r>
            <a:r>
              <a:rPr sz="2456" spc="-13" dirty="0">
                <a:latin typeface="Calibri Light"/>
                <a:cs typeface="Calibri Light"/>
              </a:rPr>
              <a:t>statique </a:t>
            </a:r>
            <a:r>
              <a:rPr sz="2456" spc="-4" dirty="0">
                <a:latin typeface="Calibri Light"/>
                <a:cs typeface="Calibri Light"/>
              </a:rPr>
              <a:t>dans une même</a:t>
            </a:r>
            <a:r>
              <a:rPr sz="2456" spc="92" dirty="0">
                <a:latin typeface="Calibri Light"/>
                <a:cs typeface="Calibri Light"/>
              </a:rPr>
              <a:t> </a:t>
            </a:r>
            <a:r>
              <a:rPr sz="2456" spc="-13" dirty="0">
                <a:latin typeface="Calibri Light"/>
                <a:cs typeface="Calibri Light"/>
              </a:rPr>
              <a:t>interface.</a:t>
            </a:r>
            <a:endParaRPr sz="2456">
              <a:latin typeface="Calibri Light"/>
              <a:cs typeface="Calibri Light"/>
            </a:endParaRPr>
          </a:p>
          <a:p>
            <a:pPr marL="612654" lvl="1" indent="-200505">
              <a:lnSpc>
                <a:spcPts val="2443"/>
              </a:lnSpc>
              <a:buFont typeface="Wingdings"/>
              <a:buChar char=""/>
              <a:tabLst>
                <a:tab pos="612654" algn="l"/>
              </a:tabLst>
            </a:pPr>
            <a:r>
              <a:rPr sz="2105" spc="-18" dirty="0">
                <a:latin typeface="Calibri Light"/>
                <a:cs typeface="Calibri Light"/>
              </a:rPr>
              <a:t>Private</a:t>
            </a:r>
            <a:r>
              <a:rPr sz="2105" spc="-9" dirty="0">
                <a:latin typeface="Calibri Light"/>
                <a:cs typeface="Calibri Light"/>
              </a:rPr>
              <a:t> </a:t>
            </a:r>
            <a:r>
              <a:rPr sz="2105" spc="-4" dirty="0">
                <a:latin typeface="Calibri Light"/>
                <a:cs typeface="Calibri Light"/>
              </a:rPr>
              <a:t>methods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lnSpc>
                <a:spcPts val="2495"/>
              </a:lnSpc>
              <a:buFont typeface="Wingdings"/>
              <a:buChar char=""/>
              <a:tabLst>
                <a:tab pos="612654" algn="l"/>
              </a:tabLst>
            </a:pPr>
            <a:r>
              <a:rPr sz="2105" spc="-18" dirty="0">
                <a:latin typeface="Calibri Light"/>
                <a:cs typeface="Calibri Light"/>
              </a:rPr>
              <a:t>Private </a:t>
            </a:r>
            <a:r>
              <a:rPr sz="2105" spc="-13" dirty="0">
                <a:latin typeface="Calibri Light"/>
                <a:cs typeface="Calibri Light"/>
              </a:rPr>
              <a:t>Static</a:t>
            </a:r>
            <a:r>
              <a:rPr sz="2105" spc="4" dirty="0">
                <a:latin typeface="Calibri Light"/>
                <a:cs typeface="Calibri Light"/>
              </a:rPr>
              <a:t> </a:t>
            </a:r>
            <a:r>
              <a:rPr sz="2105" spc="-4" dirty="0">
                <a:latin typeface="Calibri Light"/>
                <a:cs typeface="Calibri Light"/>
              </a:rPr>
              <a:t>methods</a:t>
            </a:r>
            <a:endParaRPr sz="2105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0" y="1306738"/>
            <a:ext cx="8915622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pc="-31" dirty="0"/>
              <a:t>Java </a:t>
            </a:r>
            <a:r>
              <a:rPr dirty="0"/>
              <a:t>9 :</a:t>
            </a:r>
            <a:r>
              <a:rPr spc="-31" dirty="0"/>
              <a:t> </a:t>
            </a:r>
            <a:r>
              <a:rPr spc="-4" dirty="0"/>
              <a:t>Objects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290530"/>
            <a:ext cx="8501810" cy="148428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lnSpc>
                <a:spcPts val="2324"/>
              </a:lnSpc>
              <a:spcBef>
                <a:spcPts val="88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b="1" spc="-4" dirty="0">
                <a:latin typeface="Calibri"/>
                <a:cs typeface="Calibri"/>
              </a:rPr>
              <a:t>Objects.requireNonNullElse(T obj, </a:t>
            </a:r>
            <a:r>
              <a:rPr sz="2280" b="1" dirty="0">
                <a:latin typeface="Calibri"/>
                <a:cs typeface="Calibri"/>
              </a:rPr>
              <a:t>T </a:t>
            </a:r>
            <a:r>
              <a:rPr sz="2280" b="1" spc="-9" dirty="0">
                <a:latin typeface="Calibri"/>
                <a:cs typeface="Calibri"/>
              </a:rPr>
              <a:t>defaultObj) </a:t>
            </a:r>
            <a:r>
              <a:rPr sz="2280" dirty="0">
                <a:latin typeface="Calibri Light"/>
                <a:cs typeface="Calibri Light"/>
              </a:rPr>
              <a:t>: </a:t>
            </a:r>
            <a:r>
              <a:rPr sz="2280" spc="-13" dirty="0">
                <a:latin typeface="Calibri Light"/>
                <a:cs typeface="Calibri Light"/>
              </a:rPr>
              <a:t>retourne </a:t>
            </a:r>
            <a:r>
              <a:rPr sz="2280" dirty="0">
                <a:latin typeface="Calibri Light"/>
                <a:cs typeface="Calibri Light"/>
              </a:rPr>
              <a:t>le</a:t>
            </a:r>
            <a:r>
              <a:rPr sz="2280" spc="35" dirty="0">
                <a:latin typeface="Calibri Light"/>
                <a:cs typeface="Calibri Light"/>
              </a:rPr>
              <a:t> </a:t>
            </a:r>
            <a:r>
              <a:rPr sz="2280" spc="-4" dirty="0">
                <a:latin typeface="Calibri Light"/>
                <a:cs typeface="Calibri Light"/>
              </a:rPr>
              <a:t>premier</a:t>
            </a:r>
            <a:endParaRPr sz="2280" dirty="0">
              <a:latin typeface="Calibri Light"/>
              <a:cs typeface="Calibri Light"/>
            </a:endParaRPr>
          </a:p>
          <a:p>
            <a:pPr marL="211644" marR="1154575">
              <a:lnSpc>
                <a:spcPct val="70800"/>
              </a:lnSpc>
              <a:spcBef>
                <a:spcPts val="386"/>
              </a:spcBef>
            </a:pPr>
            <a:r>
              <a:rPr sz="2280" spc="-4" dirty="0">
                <a:latin typeface="Calibri Light"/>
                <a:cs typeface="Calibri Light"/>
              </a:rPr>
              <a:t>éléments si non null, sinon </a:t>
            </a:r>
            <a:r>
              <a:rPr sz="2280" dirty="0">
                <a:latin typeface="Calibri Light"/>
                <a:cs typeface="Calibri Light"/>
              </a:rPr>
              <a:t>le </a:t>
            </a:r>
            <a:r>
              <a:rPr sz="2280" spc="-4" dirty="0">
                <a:latin typeface="Calibri Light"/>
                <a:cs typeface="Calibri Light"/>
              </a:rPr>
              <a:t>deuxième. Si </a:t>
            </a:r>
            <a:r>
              <a:rPr sz="2280" dirty="0">
                <a:latin typeface="Calibri Light"/>
                <a:cs typeface="Calibri Light"/>
              </a:rPr>
              <a:t>les </a:t>
            </a:r>
            <a:r>
              <a:rPr sz="2280" spc="-4" dirty="0">
                <a:latin typeface="Calibri Light"/>
                <a:cs typeface="Calibri Light"/>
              </a:rPr>
              <a:t>deux </a:t>
            </a:r>
            <a:r>
              <a:rPr sz="2280" spc="-13" dirty="0">
                <a:latin typeface="Calibri Light"/>
                <a:cs typeface="Calibri Light"/>
              </a:rPr>
              <a:t>sont </a:t>
            </a:r>
            <a:r>
              <a:rPr sz="2280" spc="-4" dirty="0">
                <a:latin typeface="Calibri Light"/>
                <a:cs typeface="Calibri Light"/>
              </a:rPr>
              <a:t>null </a:t>
            </a:r>
            <a:r>
              <a:rPr sz="2280" dirty="0">
                <a:latin typeface="Calibri Light"/>
                <a:cs typeface="Calibri Light"/>
              </a:rPr>
              <a:t>:  </a:t>
            </a:r>
            <a:r>
              <a:rPr sz="2280" spc="-13" dirty="0">
                <a:solidFill>
                  <a:srgbClr val="0070C0"/>
                </a:solidFill>
                <a:latin typeface="Calibri Light"/>
                <a:cs typeface="Calibri Light"/>
              </a:rPr>
              <a:t>NullPointerException</a:t>
            </a:r>
            <a:endParaRPr sz="2280" dirty="0">
              <a:latin typeface="Calibri Light"/>
              <a:cs typeface="Calibri Light"/>
            </a:endParaRPr>
          </a:p>
          <a:p>
            <a:pPr marL="211644" marR="4456" indent="-200505">
              <a:lnSpc>
                <a:spcPct val="70800"/>
              </a:lnSpc>
              <a:spcBef>
                <a:spcPts val="864"/>
              </a:spcBef>
              <a:buFont typeface="Wingdings"/>
              <a:buChar char=""/>
              <a:tabLst>
                <a:tab pos="211644" algn="l"/>
                <a:tab pos="7050538" algn="l"/>
              </a:tabLst>
            </a:pPr>
            <a:r>
              <a:rPr sz="2280" b="1" spc="-4" dirty="0">
                <a:latin typeface="Calibri"/>
                <a:cs typeface="Calibri"/>
              </a:rPr>
              <a:t>Objects.requireNonNullElseGet(T obj,</a:t>
            </a:r>
            <a:r>
              <a:rPr sz="2280" b="1" spc="35" dirty="0">
                <a:latin typeface="Calibri"/>
                <a:cs typeface="Calibri"/>
              </a:rPr>
              <a:t> </a:t>
            </a:r>
            <a:r>
              <a:rPr sz="2280" b="1" spc="-4" dirty="0">
                <a:latin typeface="Calibri"/>
                <a:cs typeface="Calibri"/>
              </a:rPr>
              <a:t>Supplier</a:t>
            </a:r>
            <a:r>
              <a:rPr sz="2280" b="1" spc="22" dirty="0">
                <a:latin typeface="Calibri"/>
                <a:cs typeface="Calibri"/>
              </a:rPr>
              <a:t> </a:t>
            </a:r>
            <a:r>
              <a:rPr sz="2280" b="1" spc="-4" dirty="0">
                <a:latin typeface="Calibri"/>
                <a:cs typeface="Calibri"/>
              </a:rPr>
              <a:t>supplier)	</a:t>
            </a:r>
            <a:r>
              <a:rPr sz="2280" dirty="0">
                <a:latin typeface="Calibri Light"/>
                <a:cs typeface="Calibri Light"/>
              </a:rPr>
              <a:t>: </a:t>
            </a:r>
            <a:r>
              <a:rPr sz="2280" spc="-13" dirty="0">
                <a:latin typeface="Calibri Light"/>
                <a:cs typeface="Calibri Light"/>
              </a:rPr>
              <a:t>retourne</a:t>
            </a:r>
            <a:r>
              <a:rPr sz="2280" spc="-66" dirty="0">
                <a:latin typeface="Calibri Light"/>
                <a:cs typeface="Calibri Light"/>
              </a:rPr>
              <a:t> </a:t>
            </a:r>
            <a:r>
              <a:rPr sz="2280" dirty="0">
                <a:latin typeface="Calibri Light"/>
                <a:cs typeface="Calibri Light"/>
              </a:rPr>
              <a:t>le  </a:t>
            </a:r>
            <a:r>
              <a:rPr sz="2280" spc="-4" dirty="0">
                <a:latin typeface="Calibri Light"/>
                <a:cs typeface="Calibri Light"/>
              </a:rPr>
              <a:t>premier éléments si non null, sinon appel </a:t>
            </a:r>
            <a:r>
              <a:rPr sz="2280" dirty="0">
                <a:latin typeface="Calibri Light"/>
                <a:cs typeface="Calibri Light"/>
              </a:rPr>
              <a:t>le</a:t>
            </a:r>
            <a:r>
              <a:rPr sz="2280" spc="9" dirty="0">
                <a:latin typeface="Calibri Light"/>
                <a:cs typeface="Calibri Light"/>
              </a:rPr>
              <a:t> </a:t>
            </a:r>
            <a:r>
              <a:rPr sz="2280" spc="-22" dirty="0">
                <a:latin typeface="Calibri Light"/>
                <a:cs typeface="Calibri Light"/>
              </a:rPr>
              <a:t>supplier.get().</a:t>
            </a:r>
            <a:endParaRPr sz="228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4232" y="3736812"/>
            <a:ext cx="8917850" cy="3621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b="1" spc="-9" dirty="0">
                <a:latin typeface="Calibri"/>
                <a:cs typeface="Calibri"/>
              </a:rPr>
              <a:t>int </a:t>
            </a:r>
            <a:r>
              <a:rPr sz="2280" b="1" spc="-4" dirty="0">
                <a:latin typeface="Calibri"/>
                <a:cs typeface="Calibri"/>
              </a:rPr>
              <a:t>Objects.checkIndex(int </a:t>
            </a:r>
            <a:r>
              <a:rPr sz="2280" b="1" spc="-9" dirty="0">
                <a:latin typeface="Calibri"/>
                <a:cs typeface="Calibri"/>
              </a:rPr>
              <a:t>index, int </a:t>
            </a:r>
            <a:r>
              <a:rPr sz="2280" b="1" spc="-4" dirty="0">
                <a:latin typeface="Calibri"/>
                <a:cs typeface="Calibri"/>
              </a:rPr>
              <a:t>length) </a:t>
            </a:r>
            <a:r>
              <a:rPr sz="2280" dirty="0">
                <a:latin typeface="Calibri Light"/>
                <a:cs typeface="Calibri Light"/>
              </a:rPr>
              <a:t>: </a:t>
            </a:r>
            <a:r>
              <a:rPr sz="2280" spc="-4" dirty="0">
                <a:latin typeface="Calibri Light"/>
                <a:cs typeface="Calibri Light"/>
              </a:rPr>
              <a:t>check de </a:t>
            </a:r>
            <a:r>
              <a:rPr sz="2280" spc="-9" dirty="0">
                <a:latin typeface="Calibri Light"/>
                <a:cs typeface="Calibri Light"/>
              </a:rPr>
              <a:t>l’index </a:t>
            </a:r>
            <a:r>
              <a:rPr sz="2280" dirty="0">
                <a:latin typeface="Calibri Light"/>
                <a:cs typeface="Calibri Light"/>
              </a:rPr>
              <a:t>: </a:t>
            </a:r>
            <a:r>
              <a:rPr sz="2280" spc="-9" dirty="0">
                <a:latin typeface="Calibri Light"/>
                <a:cs typeface="Calibri Light"/>
              </a:rPr>
              <a:t>génère</a:t>
            </a:r>
            <a:r>
              <a:rPr sz="2280" spc="35" dirty="0">
                <a:latin typeface="Calibri Light"/>
                <a:cs typeface="Calibri Light"/>
              </a:rPr>
              <a:t> </a:t>
            </a:r>
            <a:r>
              <a:rPr sz="2280" spc="-4" dirty="0">
                <a:latin typeface="Calibri Light"/>
                <a:cs typeface="Calibri Light"/>
              </a:rPr>
              <a:t>un</a:t>
            </a:r>
            <a:endParaRPr sz="228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4733" y="3972067"/>
            <a:ext cx="8226121" cy="3621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280" spc="-9" dirty="0">
                <a:latin typeface="Calibri Light"/>
                <a:cs typeface="Calibri Light"/>
              </a:rPr>
              <a:t>IndexOutOfBoundsException </a:t>
            </a:r>
            <a:r>
              <a:rPr sz="2280" spc="-4" dirty="0">
                <a:latin typeface="Calibri Light"/>
                <a:cs typeface="Calibri Light"/>
              </a:rPr>
              <a:t>si </a:t>
            </a:r>
            <a:r>
              <a:rPr sz="2280" spc="-9" dirty="0">
                <a:latin typeface="Calibri Light"/>
                <a:cs typeface="Calibri Light"/>
              </a:rPr>
              <a:t>l’index </a:t>
            </a:r>
            <a:r>
              <a:rPr sz="2280" spc="-13" dirty="0">
                <a:latin typeface="Calibri Light"/>
                <a:cs typeface="Calibri Light"/>
              </a:rPr>
              <a:t>est inférieur </a:t>
            </a:r>
            <a:r>
              <a:rPr sz="2280" dirty="0">
                <a:latin typeface="Calibri Light"/>
                <a:cs typeface="Calibri Light"/>
              </a:rPr>
              <a:t>à 0 </a:t>
            </a:r>
            <a:r>
              <a:rPr sz="2280" spc="-4" dirty="0">
                <a:latin typeface="Calibri Light"/>
                <a:cs typeface="Calibri Light"/>
              </a:rPr>
              <a:t>ou supérieur</a:t>
            </a:r>
            <a:r>
              <a:rPr sz="2280" spc="35" dirty="0">
                <a:latin typeface="Calibri Light"/>
                <a:cs typeface="Calibri Light"/>
              </a:rPr>
              <a:t> </a:t>
            </a:r>
            <a:r>
              <a:rPr sz="2280" spc="-4" dirty="0">
                <a:latin typeface="Calibri Light"/>
                <a:cs typeface="Calibri Light"/>
              </a:rPr>
              <a:t>ou</a:t>
            </a:r>
            <a:endParaRPr sz="228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4232" y="4215343"/>
            <a:ext cx="8915622" cy="1591104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>
              <a:spcBef>
                <a:spcPts val="88"/>
              </a:spcBef>
            </a:pPr>
            <a:r>
              <a:rPr sz="2280" dirty="0">
                <a:latin typeface="Calibri Light"/>
                <a:cs typeface="Calibri Light"/>
              </a:rPr>
              <a:t>éagle à la </a:t>
            </a:r>
            <a:r>
              <a:rPr sz="2280" spc="-9" dirty="0">
                <a:latin typeface="Calibri Light"/>
                <a:cs typeface="Calibri Light"/>
              </a:rPr>
              <a:t>taille. </a:t>
            </a:r>
            <a:r>
              <a:rPr sz="2280" spc="-18" dirty="0">
                <a:latin typeface="Calibri Light"/>
                <a:cs typeface="Calibri Light"/>
              </a:rPr>
              <a:t>Cette </a:t>
            </a:r>
            <a:r>
              <a:rPr sz="2280" spc="-4" dirty="0">
                <a:latin typeface="Calibri Light"/>
                <a:cs typeface="Calibri Light"/>
              </a:rPr>
              <a:t>méthode </a:t>
            </a:r>
            <a:r>
              <a:rPr sz="2280" spc="-18" dirty="0">
                <a:latin typeface="Calibri Light"/>
                <a:cs typeface="Calibri Light"/>
              </a:rPr>
              <a:t>peut-être </a:t>
            </a:r>
            <a:r>
              <a:rPr sz="2280" spc="-4" dirty="0">
                <a:latin typeface="Calibri Light"/>
                <a:cs typeface="Calibri Light"/>
              </a:rPr>
              <a:t>optimisée par </a:t>
            </a:r>
            <a:r>
              <a:rPr sz="2280" dirty="0">
                <a:latin typeface="Calibri Light"/>
                <a:cs typeface="Calibri Light"/>
              </a:rPr>
              <a:t>le</a:t>
            </a:r>
            <a:r>
              <a:rPr sz="2280" spc="61" dirty="0">
                <a:latin typeface="Calibri Light"/>
                <a:cs typeface="Calibri Light"/>
              </a:rPr>
              <a:t> </a:t>
            </a:r>
            <a:r>
              <a:rPr sz="2280" spc="-4" dirty="0">
                <a:latin typeface="Calibri Light"/>
                <a:cs typeface="Calibri Light"/>
              </a:rPr>
              <a:t>JVM.</a:t>
            </a:r>
            <a:endParaRPr sz="2280">
              <a:latin typeface="Calibri Light"/>
              <a:cs typeface="Calibri Light"/>
            </a:endParaRPr>
          </a:p>
          <a:p>
            <a:pPr marL="211644" marR="372605" indent="-200505">
              <a:lnSpc>
                <a:spcPct val="70000"/>
              </a:lnSpc>
              <a:spcBef>
                <a:spcPts val="903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b="1" spc="-9" dirty="0">
                <a:latin typeface="Calibri"/>
                <a:cs typeface="Calibri"/>
              </a:rPr>
              <a:t>int </a:t>
            </a:r>
            <a:r>
              <a:rPr sz="2280" b="1" spc="-13" dirty="0">
                <a:latin typeface="Calibri"/>
                <a:cs typeface="Calibri"/>
              </a:rPr>
              <a:t>Objects.checkFromToIndex(int </a:t>
            </a:r>
            <a:r>
              <a:rPr sz="2280" b="1" spc="-9" dirty="0">
                <a:latin typeface="Calibri"/>
                <a:cs typeface="Calibri"/>
              </a:rPr>
              <a:t>fromIndex, int toIndex, int </a:t>
            </a:r>
            <a:r>
              <a:rPr sz="2280" b="1" spc="-4" dirty="0">
                <a:latin typeface="Calibri"/>
                <a:cs typeface="Calibri"/>
              </a:rPr>
              <a:t>length) </a:t>
            </a:r>
            <a:r>
              <a:rPr sz="2280" dirty="0">
                <a:latin typeface="Calibri Light"/>
                <a:cs typeface="Calibri Light"/>
              </a:rPr>
              <a:t>:  </a:t>
            </a:r>
            <a:r>
              <a:rPr sz="2280" spc="-4" dirty="0">
                <a:latin typeface="Calibri Light"/>
                <a:cs typeface="Calibri Light"/>
              </a:rPr>
              <a:t>idem </a:t>
            </a:r>
            <a:r>
              <a:rPr sz="2280" dirty="0">
                <a:latin typeface="Calibri Light"/>
                <a:cs typeface="Calibri Light"/>
              </a:rPr>
              <a:t>mais </a:t>
            </a:r>
            <a:r>
              <a:rPr sz="2280" spc="-4" dirty="0">
                <a:latin typeface="Calibri Light"/>
                <a:cs typeface="Calibri Light"/>
              </a:rPr>
              <a:t>pour </a:t>
            </a:r>
            <a:r>
              <a:rPr sz="2280" dirty="0">
                <a:latin typeface="Calibri Light"/>
                <a:cs typeface="Calibri Light"/>
              </a:rPr>
              <a:t>le </a:t>
            </a:r>
            <a:r>
              <a:rPr sz="2280" spc="-9" dirty="0">
                <a:latin typeface="Calibri Light"/>
                <a:cs typeface="Calibri Light"/>
              </a:rPr>
              <a:t>sous-range</a:t>
            </a:r>
            <a:r>
              <a:rPr sz="2280" dirty="0">
                <a:latin typeface="Calibri Light"/>
                <a:cs typeface="Calibri Light"/>
              </a:rPr>
              <a:t> </a:t>
            </a:r>
            <a:r>
              <a:rPr sz="2280" spc="-13" dirty="0">
                <a:latin typeface="Calibri Light"/>
                <a:cs typeface="Calibri Light"/>
              </a:rPr>
              <a:t>fromIndex/toIndex</a:t>
            </a:r>
            <a:endParaRPr sz="2280">
              <a:latin typeface="Calibri Light"/>
              <a:cs typeface="Calibri Light"/>
            </a:endParaRPr>
          </a:p>
          <a:p>
            <a:pPr marL="211644" marR="4456" indent="-200505">
              <a:lnSpc>
                <a:spcPct val="70000"/>
              </a:lnSpc>
              <a:spcBef>
                <a:spcPts val="903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b="1" spc="-9" dirty="0">
                <a:latin typeface="Calibri"/>
                <a:cs typeface="Calibri"/>
              </a:rPr>
              <a:t>int Objects.checkFromIndexSize(int fromIndex, int size, int </a:t>
            </a:r>
            <a:r>
              <a:rPr sz="2280" b="1" spc="-4" dirty="0">
                <a:latin typeface="Calibri"/>
                <a:cs typeface="Calibri"/>
              </a:rPr>
              <a:t>length) </a:t>
            </a:r>
            <a:r>
              <a:rPr sz="2280" dirty="0">
                <a:latin typeface="Calibri Light"/>
                <a:cs typeface="Calibri Light"/>
              </a:rPr>
              <a:t>: </a:t>
            </a:r>
            <a:r>
              <a:rPr sz="2280" spc="-4" dirty="0">
                <a:latin typeface="Calibri Light"/>
                <a:cs typeface="Calibri Light"/>
              </a:rPr>
              <a:t>idem  </a:t>
            </a:r>
            <a:r>
              <a:rPr sz="2280" dirty="0">
                <a:latin typeface="Calibri Light"/>
                <a:cs typeface="Calibri Light"/>
              </a:rPr>
              <a:t>mais </a:t>
            </a:r>
            <a:r>
              <a:rPr sz="2280" spc="-4" dirty="0">
                <a:latin typeface="Calibri Light"/>
                <a:cs typeface="Calibri Light"/>
              </a:rPr>
              <a:t>pour </a:t>
            </a:r>
            <a:r>
              <a:rPr sz="2280" dirty="0">
                <a:latin typeface="Calibri Light"/>
                <a:cs typeface="Calibri Light"/>
              </a:rPr>
              <a:t>le </a:t>
            </a:r>
            <a:r>
              <a:rPr sz="2280" spc="-9" dirty="0">
                <a:latin typeface="Calibri Light"/>
                <a:cs typeface="Calibri Light"/>
              </a:rPr>
              <a:t>sous-range </a:t>
            </a:r>
            <a:r>
              <a:rPr sz="2280" spc="-13" dirty="0">
                <a:latin typeface="Calibri Light"/>
                <a:cs typeface="Calibri Light"/>
              </a:rPr>
              <a:t>fromIndex/fromIndex </a:t>
            </a:r>
            <a:r>
              <a:rPr sz="2280" dirty="0">
                <a:latin typeface="Calibri Light"/>
                <a:cs typeface="Calibri Light"/>
              </a:rPr>
              <a:t>+</a:t>
            </a:r>
            <a:r>
              <a:rPr sz="2280" spc="13" dirty="0">
                <a:latin typeface="Calibri Light"/>
                <a:cs typeface="Calibri Light"/>
              </a:rPr>
              <a:t> </a:t>
            </a:r>
            <a:r>
              <a:rPr sz="2280" spc="-18" dirty="0">
                <a:latin typeface="Calibri Light"/>
                <a:cs typeface="Calibri Light"/>
              </a:rPr>
              <a:t>size</a:t>
            </a:r>
            <a:endParaRPr sz="228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4178" y="1807991"/>
            <a:ext cx="8711122" cy="72670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649" spc="-35" dirty="0"/>
              <a:t>Java </a:t>
            </a:r>
            <a:r>
              <a:rPr sz="4649" dirty="0"/>
              <a:t>9 :</a:t>
            </a:r>
            <a:r>
              <a:rPr sz="4649" spc="-35" dirty="0"/>
              <a:t> </a:t>
            </a:r>
            <a:r>
              <a:rPr sz="4649" spc="-22" dirty="0"/>
              <a:t>Javadoc</a:t>
            </a:r>
            <a:endParaRPr sz="4649" dirty="0"/>
          </a:p>
        </p:txBody>
      </p:sp>
      <p:sp>
        <p:nvSpPr>
          <p:cNvPr id="3" name="object 3"/>
          <p:cNvSpPr txBox="1"/>
          <p:nvPr/>
        </p:nvSpPr>
        <p:spPr>
          <a:xfrm>
            <a:off x="1001121" y="2792228"/>
            <a:ext cx="9018101" cy="1780194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456" spc="-13" dirty="0">
                <a:latin typeface="Calibri Light"/>
                <a:cs typeface="Calibri Light"/>
              </a:rPr>
              <a:t>Remise </a:t>
            </a:r>
            <a:r>
              <a:rPr sz="2456" dirty="0">
                <a:latin typeface="Calibri Light"/>
                <a:cs typeface="Calibri Light"/>
              </a:rPr>
              <a:t>en </a:t>
            </a:r>
            <a:r>
              <a:rPr sz="2456" spc="-18" dirty="0">
                <a:latin typeface="Calibri Light"/>
                <a:cs typeface="Calibri Light"/>
              </a:rPr>
              <a:t>forme </a:t>
            </a:r>
            <a:r>
              <a:rPr sz="2456" spc="-13" dirty="0">
                <a:latin typeface="Calibri Light"/>
                <a:cs typeface="Calibri Light"/>
              </a:rPr>
              <a:t>légère </a:t>
            </a:r>
            <a:r>
              <a:rPr sz="2456" spc="-4" dirty="0">
                <a:latin typeface="Calibri Light"/>
                <a:cs typeface="Calibri Light"/>
              </a:rPr>
              <a:t>au </a:t>
            </a:r>
            <a:r>
              <a:rPr sz="2456" spc="-9" dirty="0">
                <a:latin typeface="Calibri Light"/>
                <a:cs typeface="Calibri Light"/>
              </a:rPr>
              <a:t>niveau </a:t>
            </a:r>
            <a:r>
              <a:rPr sz="2456" spc="-13" dirty="0">
                <a:latin typeface="Calibri Light"/>
                <a:cs typeface="Calibri Light"/>
              </a:rPr>
              <a:t>graphique </a:t>
            </a:r>
            <a:r>
              <a:rPr sz="2456" spc="-4" dirty="0">
                <a:latin typeface="Calibri Light"/>
                <a:cs typeface="Calibri Light"/>
              </a:rPr>
              <a:t>de la </a:t>
            </a:r>
            <a:r>
              <a:rPr sz="2456" spc="-13" dirty="0">
                <a:latin typeface="Calibri Light"/>
                <a:cs typeface="Calibri Light"/>
              </a:rPr>
              <a:t>javadoc</a:t>
            </a:r>
            <a:r>
              <a:rPr sz="2456" spc="92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:</a:t>
            </a:r>
          </a:p>
          <a:p>
            <a:pPr marL="412149" indent="-401010">
              <a:lnSpc>
                <a:spcPts val="2925"/>
              </a:lnSpc>
              <a:spcBef>
                <a:spcPts val="2145"/>
              </a:spcBef>
              <a:buFont typeface="Wingdings"/>
              <a:buChar char=""/>
              <a:tabLst>
                <a:tab pos="411592" algn="l"/>
                <a:tab pos="412149" algn="l"/>
              </a:tabLst>
            </a:pPr>
            <a:r>
              <a:rPr sz="2456" spc="-13" dirty="0">
                <a:latin typeface="Calibri Light"/>
                <a:cs typeface="Calibri Light"/>
              </a:rPr>
              <a:t>Passage </a:t>
            </a:r>
            <a:r>
              <a:rPr sz="2456" dirty="0">
                <a:latin typeface="Calibri Light"/>
                <a:cs typeface="Calibri Light"/>
              </a:rPr>
              <a:t>à</a:t>
            </a:r>
            <a:r>
              <a:rPr sz="2456" spc="18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HTML5,</a:t>
            </a:r>
          </a:p>
          <a:p>
            <a:pPr marL="412149" indent="-401010">
              <a:lnSpc>
                <a:spcPts val="2925"/>
              </a:lnSpc>
              <a:buFont typeface="Wingdings"/>
              <a:buChar char=""/>
              <a:tabLst>
                <a:tab pos="411592" algn="l"/>
                <a:tab pos="412149" algn="l"/>
              </a:tabLst>
            </a:pPr>
            <a:r>
              <a:rPr sz="2456" spc="-4" dirty="0">
                <a:latin typeface="Calibri Light"/>
                <a:cs typeface="Calibri Light"/>
              </a:rPr>
              <a:t>Support </a:t>
            </a:r>
            <a:r>
              <a:rPr sz="2456" dirty="0">
                <a:latin typeface="Calibri Light"/>
                <a:cs typeface="Calibri Light"/>
              </a:rPr>
              <a:t>des </a:t>
            </a:r>
            <a:r>
              <a:rPr sz="2456" spc="-13" dirty="0">
                <a:latin typeface="Calibri Light"/>
                <a:cs typeface="Calibri Light"/>
              </a:rPr>
              <a:t>commentaires javadoc </a:t>
            </a:r>
            <a:r>
              <a:rPr sz="2456" spc="-4" dirty="0">
                <a:latin typeface="Calibri Light"/>
                <a:cs typeface="Calibri Light"/>
              </a:rPr>
              <a:t>dans </a:t>
            </a:r>
            <a:r>
              <a:rPr sz="2456" dirty="0">
                <a:latin typeface="Calibri Light"/>
                <a:cs typeface="Calibri Light"/>
              </a:rPr>
              <a:t>les </a:t>
            </a:r>
            <a:r>
              <a:rPr sz="2456" spc="-9" dirty="0">
                <a:latin typeface="Calibri Light"/>
                <a:cs typeface="Calibri Light"/>
              </a:rPr>
              <a:t>déclarations </a:t>
            </a:r>
            <a:r>
              <a:rPr sz="2456" spc="-4" dirty="0">
                <a:latin typeface="Calibri Light"/>
                <a:cs typeface="Calibri Light"/>
              </a:rPr>
              <a:t>de</a:t>
            </a:r>
            <a:r>
              <a:rPr sz="2456" spc="53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modules</a:t>
            </a:r>
            <a:endParaRPr sz="2456" dirty="0">
              <a:latin typeface="Calibri Light"/>
              <a:cs typeface="Calibri Light"/>
            </a:endParaRPr>
          </a:p>
          <a:p>
            <a:pPr marL="412149" indent="-401010">
              <a:spcBef>
                <a:spcPts val="22"/>
              </a:spcBef>
              <a:buFont typeface="Wingdings"/>
              <a:buChar char=""/>
              <a:tabLst>
                <a:tab pos="411592" algn="l"/>
                <a:tab pos="412149" algn="l"/>
              </a:tabLst>
            </a:pPr>
            <a:r>
              <a:rPr sz="2456" spc="-4" dirty="0">
                <a:latin typeface="Calibri Light"/>
                <a:cs typeface="Calibri Light"/>
              </a:rPr>
              <a:t>Ajout </a:t>
            </a:r>
            <a:r>
              <a:rPr sz="2456" spc="-9" dirty="0">
                <a:latin typeface="Calibri Light"/>
                <a:cs typeface="Calibri Light"/>
              </a:rPr>
              <a:t>d'une </a:t>
            </a:r>
            <a:r>
              <a:rPr sz="2456" spc="-22" dirty="0">
                <a:latin typeface="Calibri Light"/>
                <a:cs typeface="Calibri Light"/>
              </a:rPr>
              <a:t>zone </a:t>
            </a:r>
            <a:r>
              <a:rPr sz="2456" spc="-4" dirty="0">
                <a:latin typeface="Calibri Light"/>
                <a:cs typeface="Calibri Light"/>
              </a:rPr>
              <a:t>de</a:t>
            </a:r>
            <a:r>
              <a:rPr sz="2456" spc="48" dirty="0">
                <a:latin typeface="Calibri Light"/>
                <a:cs typeface="Calibri Light"/>
              </a:rPr>
              <a:t> </a:t>
            </a:r>
            <a:r>
              <a:rPr sz="2456" spc="-13" dirty="0">
                <a:latin typeface="Calibri Light"/>
                <a:cs typeface="Calibri Light"/>
              </a:rPr>
              <a:t>recherche.</a:t>
            </a:r>
            <a:endParaRPr sz="2456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9022" y="5048091"/>
            <a:ext cx="9712281" cy="1015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85" y="1416050"/>
            <a:ext cx="9380076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dirty="0"/>
              <a:t>9 : </a:t>
            </a:r>
            <a:r>
              <a:rPr sz="3000" spc="-31" dirty="0"/>
              <a:t>HTTP/2 </a:t>
            </a:r>
            <a:r>
              <a:rPr sz="3000" spc="-9" dirty="0"/>
              <a:t>Client</a:t>
            </a:r>
            <a:r>
              <a:rPr sz="3000" spc="9" dirty="0"/>
              <a:t> </a:t>
            </a:r>
            <a:r>
              <a:rPr sz="3000" spc="-9" dirty="0"/>
              <a:t>(Incubator)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45779"/>
            <a:ext cx="8893344" cy="1950091"/>
          </a:xfrm>
          <a:prstGeom prst="rect">
            <a:avLst/>
          </a:prstGeom>
        </p:spPr>
        <p:txBody>
          <a:bodyPr vert="horz" wrap="square" lIns="0" tIns="55695" rIns="0" bIns="0" rtlCol="0">
            <a:spAutoFit/>
          </a:bodyPr>
          <a:lstStyle/>
          <a:p>
            <a:pPr marL="211644" marR="4456" indent="-200505">
              <a:lnSpc>
                <a:spcPts val="2631"/>
              </a:lnSpc>
              <a:spcBef>
                <a:spcPts val="439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9" dirty="0">
                <a:latin typeface="Calibri Light"/>
                <a:cs typeface="Calibri Light"/>
              </a:rPr>
              <a:t>Une nouvelle </a:t>
            </a:r>
            <a:r>
              <a:rPr sz="2456" spc="-4" dirty="0">
                <a:latin typeface="Calibri Light"/>
                <a:cs typeface="Calibri Light"/>
              </a:rPr>
              <a:t>API </a:t>
            </a:r>
            <a:r>
              <a:rPr sz="2456" dirty="0">
                <a:latin typeface="Calibri Light"/>
                <a:cs typeface="Calibri Light"/>
              </a:rPr>
              <a:t>a </a:t>
            </a:r>
            <a:r>
              <a:rPr sz="2456" spc="-9" dirty="0">
                <a:latin typeface="Calibri Light"/>
                <a:cs typeface="Calibri Light"/>
              </a:rPr>
              <a:t>été créée </a:t>
            </a:r>
            <a:r>
              <a:rPr sz="2456" spc="-4" dirty="0">
                <a:latin typeface="Calibri Light"/>
                <a:cs typeface="Calibri Light"/>
              </a:rPr>
              <a:t>pour </a:t>
            </a:r>
            <a:r>
              <a:rPr sz="2456" spc="-9" dirty="0">
                <a:latin typeface="Calibri Light"/>
                <a:cs typeface="Calibri Light"/>
              </a:rPr>
              <a:t>proposer </a:t>
            </a:r>
            <a:r>
              <a:rPr sz="2456" spc="-4" dirty="0">
                <a:latin typeface="Calibri Light"/>
                <a:cs typeface="Calibri Light"/>
              </a:rPr>
              <a:t>une </a:t>
            </a:r>
            <a:r>
              <a:rPr sz="2456" spc="-9" dirty="0">
                <a:latin typeface="Calibri Light"/>
                <a:cs typeface="Calibri Light"/>
              </a:rPr>
              <a:t>implémentation </a:t>
            </a:r>
            <a:r>
              <a:rPr sz="2456" spc="-4" dirty="0">
                <a:latin typeface="Calibri Light"/>
                <a:cs typeface="Calibri Light"/>
              </a:rPr>
              <a:t>plus  </a:t>
            </a:r>
            <a:r>
              <a:rPr sz="2456" spc="-9" dirty="0">
                <a:latin typeface="Calibri Light"/>
                <a:cs typeface="Calibri Light"/>
              </a:rPr>
              <a:t>simple </a:t>
            </a:r>
            <a:r>
              <a:rPr sz="2456" dirty="0">
                <a:latin typeface="Calibri Light"/>
                <a:cs typeface="Calibri Light"/>
              </a:rPr>
              <a:t>à </a:t>
            </a:r>
            <a:r>
              <a:rPr sz="2456" spc="-4" dirty="0">
                <a:latin typeface="Calibri Light"/>
                <a:cs typeface="Calibri Light"/>
              </a:rPr>
              <a:t>utiliser </a:t>
            </a:r>
            <a:r>
              <a:rPr sz="2456" spc="-9" dirty="0">
                <a:latin typeface="Calibri Light"/>
                <a:cs typeface="Calibri Light"/>
              </a:rPr>
              <a:t>que </a:t>
            </a:r>
            <a:r>
              <a:rPr sz="2456" spc="-4" dirty="0">
                <a:latin typeface="Calibri Light"/>
                <a:cs typeface="Calibri Light"/>
              </a:rPr>
              <a:t>la </a:t>
            </a:r>
            <a:r>
              <a:rPr sz="2456" spc="-9" dirty="0">
                <a:latin typeface="Calibri Light"/>
                <a:cs typeface="Calibri Light"/>
              </a:rPr>
              <a:t>très ancienne</a:t>
            </a:r>
            <a:r>
              <a:rPr sz="2456" spc="66" dirty="0">
                <a:latin typeface="Calibri Light"/>
                <a:cs typeface="Calibri Light"/>
              </a:rPr>
              <a:t> </a:t>
            </a:r>
            <a:r>
              <a:rPr sz="2456" spc="-9" dirty="0">
                <a:solidFill>
                  <a:srgbClr val="0070C0"/>
                </a:solidFill>
                <a:latin typeface="Calibri Light"/>
                <a:cs typeface="Calibri Light"/>
              </a:rPr>
              <a:t>HttpURLConnection</a:t>
            </a:r>
            <a:endParaRPr sz="2456">
              <a:latin typeface="Calibri Light"/>
              <a:cs typeface="Calibri Light"/>
            </a:endParaRPr>
          </a:p>
          <a:p>
            <a:pPr>
              <a:spcBef>
                <a:spcPts val="18"/>
              </a:spcBef>
              <a:buFont typeface="Wingdings"/>
              <a:buChar char=""/>
            </a:pPr>
            <a:endParaRPr sz="3640">
              <a:latin typeface="Calibri Light"/>
              <a:cs typeface="Calibri Light"/>
            </a:endParaRPr>
          </a:p>
          <a:p>
            <a:pPr marL="211644" marR="10025" indent="-200505">
              <a:lnSpc>
                <a:spcPts val="2631"/>
              </a:lnSpc>
              <a:buFont typeface="Wingdings"/>
              <a:buChar char=""/>
              <a:tabLst>
                <a:tab pos="211644" algn="l"/>
              </a:tabLst>
            </a:pPr>
            <a:r>
              <a:rPr sz="2456" spc="-9" dirty="0">
                <a:latin typeface="Calibri Light"/>
                <a:cs typeface="Calibri Light"/>
              </a:rPr>
              <a:t>Nouveau client </a:t>
            </a:r>
            <a:r>
              <a:rPr sz="2456" spc="4" dirty="0">
                <a:latin typeface="Calibri Light"/>
                <a:cs typeface="Calibri Light"/>
              </a:rPr>
              <a:t>HTTP </a:t>
            </a:r>
            <a:r>
              <a:rPr sz="2456" spc="-4" dirty="0">
                <a:latin typeface="Calibri Light"/>
                <a:cs typeface="Calibri Light"/>
              </a:rPr>
              <a:t>au </a:t>
            </a:r>
            <a:r>
              <a:rPr sz="2456" spc="-9" dirty="0">
                <a:latin typeface="Calibri Light"/>
                <a:cs typeface="Calibri Light"/>
              </a:rPr>
              <a:t>goût </a:t>
            </a:r>
            <a:r>
              <a:rPr sz="2456" spc="-4" dirty="0">
                <a:latin typeface="Calibri Light"/>
                <a:cs typeface="Calibri Light"/>
              </a:rPr>
              <a:t>du </a:t>
            </a:r>
            <a:r>
              <a:rPr sz="2456" spc="-48" dirty="0">
                <a:latin typeface="Calibri Light"/>
                <a:cs typeface="Calibri Light"/>
              </a:rPr>
              <a:t>jour, </a:t>
            </a:r>
            <a:r>
              <a:rPr sz="2456" spc="-18" dirty="0">
                <a:latin typeface="Calibri Light"/>
                <a:cs typeface="Calibri Light"/>
              </a:rPr>
              <a:t>synchrone </a:t>
            </a:r>
            <a:r>
              <a:rPr sz="2456" dirty="0">
                <a:latin typeface="Calibri Light"/>
                <a:cs typeface="Calibri Light"/>
              </a:rPr>
              <a:t>ou </a:t>
            </a:r>
            <a:r>
              <a:rPr sz="2456" spc="-18" dirty="0">
                <a:latin typeface="Calibri Light"/>
                <a:cs typeface="Calibri Light"/>
              </a:rPr>
              <a:t>asynchrone </a:t>
            </a:r>
            <a:r>
              <a:rPr sz="2456" spc="-13" dirty="0">
                <a:latin typeface="Calibri Light"/>
                <a:cs typeface="Calibri Light"/>
              </a:rPr>
              <a:t>(alors  </a:t>
            </a:r>
            <a:r>
              <a:rPr sz="2456" spc="-4" dirty="0">
                <a:latin typeface="Calibri Light"/>
                <a:cs typeface="Calibri Light"/>
              </a:rPr>
              <a:t>basé </a:t>
            </a:r>
            <a:r>
              <a:rPr sz="2456" dirty="0">
                <a:latin typeface="Calibri Light"/>
                <a:cs typeface="Calibri Light"/>
              </a:rPr>
              <a:t>sur les</a:t>
            </a:r>
            <a:r>
              <a:rPr sz="2456" spc="4" dirty="0">
                <a:latin typeface="Calibri Light"/>
                <a:cs typeface="Calibri Light"/>
              </a:rPr>
              <a:t> </a:t>
            </a:r>
            <a:r>
              <a:rPr sz="2456" spc="-9" dirty="0">
                <a:latin typeface="Calibri Light"/>
                <a:cs typeface="Calibri Light"/>
              </a:rPr>
              <a:t>CompletableFuture).</a:t>
            </a:r>
            <a:endParaRPr sz="2456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22500" y="1416050"/>
            <a:ext cx="6527986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dirty="0"/>
              <a:t>9 : </a:t>
            </a:r>
            <a:r>
              <a:rPr sz="3000" spc="-31" dirty="0"/>
              <a:t>HTTP/2 </a:t>
            </a:r>
            <a:r>
              <a:rPr sz="3000" spc="-9" dirty="0"/>
              <a:t>Client</a:t>
            </a:r>
            <a:r>
              <a:rPr sz="3000" spc="9" dirty="0"/>
              <a:t> </a:t>
            </a:r>
            <a:r>
              <a:rPr sz="3000" spc="-9" dirty="0"/>
              <a:t>(Incubator)</a:t>
            </a:r>
          </a:p>
        </p:txBody>
      </p:sp>
      <p:sp>
        <p:nvSpPr>
          <p:cNvPr id="3" name="object 3"/>
          <p:cNvSpPr/>
          <p:nvPr/>
        </p:nvSpPr>
        <p:spPr>
          <a:xfrm>
            <a:off x="382288" y="2251768"/>
            <a:ext cx="5483041" cy="2833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4" name="object 4"/>
          <p:cNvSpPr/>
          <p:nvPr/>
        </p:nvSpPr>
        <p:spPr>
          <a:xfrm>
            <a:off x="5990977" y="2513754"/>
            <a:ext cx="4536675" cy="4015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7300" y="1416050"/>
            <a:ext cx="5030354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dirty="0"/>
              <a:t>9 : </a:t>
            </a:r>
            <a:r>
              <a:rPr sz="3000" spc="-31" dirty="0"/>
              <a:t>Stack-Walking</a:t>
            </a:r>
            <a:r>
              <a:rPr sz="3000" spc="-4" dirty="0"/>
              <a:t> 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45780"/>
            <a:ext cx="8910053" cy="3217054"/>
          </a:xfrm>
          <a:prstGeom prst="rect">
            <a:avLst/>
          </a:prstGeom>
        </p:spPr>
        <p:txBody>
          <a:bodyPr vert="horz" wrap="square" lIns="0" tIns="47898" rIns="0" bIns="0" rtlCol="0">
            <a:spAutoFit/>
          </a:bodyPr>
          <a:lstStyle/>
          <a:p>
            <a:pPr marL="211644" marR="80759" indent="-200505">
              <a:lnSpc>
                <a:spcPct val="90200"/>
              </a:lnSpc>
              <a:spcBef>
                <a:spcPts val="377"/>
              </a:spcBef>
              <a:buFont typeface="Arial"/>
              <a:buChar char="•"/>
              <a:tabLst>
                <a:tab pos="211644" algn="l"/>
              </a:tabLst>
            </a:pPr>
            <a:r>
              <a:rPr sz="2456" spc="-4" dirty="0">
                <a:latin typeface="Calibri Light"/>
                <a:cs typeface="Calibri Light"/>
              </a:rPr>
              <a:t>En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dirty="0">
                <a:latin typeface="Calibri Light"/>
                <a:cs typeface="Calibri Light"/>
              </a:rPr>
              <a:t>8 </a:t>
            </a:r>
            <a:r>
              <a:rPr sz="2456" spc="-4" dirty="0">
                <a:latin typeface="Calibri Light"/>
                <a:cs typeface="Calibri Light"/>
              </a:rPr>
              <a:t>et </a:t>
            </a:r>
            <a:r>
              <a:rPr sz="2456" spc="-13" dirty="0">
                <a:latin typeface="Calibri Light"/>
                <a:cs typeface="Calibri Light"/>
              </a:rPr>
              <a:t>versions antérieures, </a:t>
            </a:r>
            <a:r>
              <a:rPr sz="2456" spc="-4" dirty="0">
                <a:latin typeface="Calibri Light"/>
                <a:cs typeface="Calibri Light"/>
              </a:rPr>
              <a:t>la méthode </a:t>
            </a:r>
            <a:r>
              <a:rPr sz="2456" spc="-26" dirty="0">
                <a:solidFill>
                  <a:srgbClr val="0070C0"/>
                </a:solidFill>
                <a:latin typeface="Calibri Light"/>
                <a:cs typeface="Calibri Light"/>
              </a:rPr>
              <a:t>getStackTrace </a:t>
            </a:r>
            <a:r>
              <a:rPr sz="2456" spc="-4" dirty="0">
                <a:latin typeface="Calibri Light"/>
                <a:cs typeface="Calibri Light"/>
              </a:rPr>
              <a:t>de la  classe </a:t>
            </a:r>
            <a:r>
              <a:rPr sz="2456" spc="-13" dirty="0">
                <a:latin typeface="Calibri Light"/>
                <a:cs typeface="Calibri Light"/>
              </a:rPr>
              <a:t>Thread permettait </a:t>
            </a:r>
            <a:r>
              <a:rPr sz="2456" dirty="0">
                <a:latin typeface="Calibri Light"/>
                <a:cs typeface="Calibri Light"/>
              </a:rPr>
              <a:t>déjà </a:t>
            </a:r>
            <a:r>
              <a:rPr sz="2456" spc="-26" dirty="0">
                <a:latin typeface="Calibri Light"/>
                <a:cs typeface="Calibri Light"/>
              </a:rPr>
              <a:t>d’obtenir </a:t>
            </a:r>
            <a:r>
              <a:rPr sz="2456" spc="-4" dirty="0">
                <a:latin typeface="Calibri Light"/>
                <a:cs typeface="Calibri Light"/>
              </a:rPr>
              <a:t>la </a:t>
            </a:r>
            <a:r>
              <a:rPr sz="2456" spc="-18" dirty="0">
                <a:latin typeface="Calibri Light"/>
                <a:cs typeface="Calibri Light"/>
              </a:rPr>
              <a:t>stack </a:t>
            </a:r>
            <a:r>
              <a:rPr sz="2456" spc="-13" dirty="0">
                <a:latin typeface="Calibri Light"/>
                <a:cs typeface="Calibri Light"/>
              </a:rPr>
              <a:t>trace </a:t>
            </a:r>
            <a:r>
              <a:rPr sz="2456" dirty="0">
                <a:latin typeface="Calibri Light"/>
                <a:cs typeface="Calibri Light"/>
              </a:rPr>
              <a:t>..: </a:t>
            </a:r>
            <a:r>
              <a:rPr sz="2456" spc="-9" dirty="0">
                <a:latin typeface="Calibri Light"/>
                <a:cs typeface="Calibri Light"/>
              </a:rPr>
              <a:t>mais </a:t>
            </a:r>
            <a:r>
              <a:rPr sz="2456" spc="-35" dirty="0">
                <a:latin typeface="Calibri Light"/>
                <a:cs typeface="Calibri Light"/>
              </a:rPr>
              <a:t>n’offrait  </a:t>
            </a:r>
            <a:r>
              <a:rPr sz="2456" spc="-4" dirty="0">
                <a:latin typeface="Calibri Light"/>
                <a:cs typeface="Calibri Light"/>
              </a:rPr>
              <a:t>pas la même richesse de </a:t>
            </a:r>
            <a:r>
              <a:rPr sz="2456" spc="-9" dirty="0">
                <a:latin typeface="Calibri Light"/>
                <a:cs typeface="Calibri Light"/>
              </a:rPr>
              <a:t>filtres, </a:t>
            </a:r>
            <a:r>
              <a:rPr sz="2456" spc="-22" dirty="0">
                <a:latin typeface="Calibri Light"/>
                <a:cs typeface="Calibri Light"/>
              </a:rPr>
              <a:t>d’assertion </a:t>
            </a:r>
            <a:r>
              <a:rPr sz="2456" spc="-4" dirty="0">
                <a:latin typeface="Calibri Light"/>
                <a:cs typeface="Calibri Light"/>
              </a:rPr>
              <a:t>et de </a:t>
            </a:r>
            <a:r>
              <a:rPr sz="2456" spc="-13" dirty="0">
                <a:latin typeface="Calibri Light"/>
                <a:cs typeface="Calibri Light"/>
              </a:rPr>
              <a:t>récupération </a:t>
            </a:r>
            <a:r>
              <a:rPr sz="2456" spc="-22" dirty="0">
                <a:latin typeface="Calibri Light"/>
                <a:cs typeface="Calibri Light"/>
              </a:rPr>
              <a:t>(stack  </a:t>
            </a:r>
            <a:r>
              <a:rPr sz="2456" spc="-13" dirty="0">
                <a:latin typeface="Calibri Light"/>
                <a:cs typeface="Calibri Light"/>
              </a:rPr>
              <a:t>trace courte </a:t>
            </a:r>
            <a:r>
              <a:rPr sz="2456" dirty="0">
                <a:latin typeface="Calibri Light"/>
                <a:cs typeface="Calibri Light"/>
              </a:rPr>
              <a:t>ou</a:t>
            </a:r>
            <a:r>
              <a:rPr sz="2456" spc="26" dirty="0">
                <a:latin typeface="Calibri Light"/>
                <a:cs typeface="Calibri Light"/>
              </a:rPr>
              <a:t> </a:t>
            </a:r>
            <a:r>
              <a:rPr sz="2456" spc="-9" dirty="0">
                <a:latin typeface="Calibri Light"/>
                <a:cs typeface="Calibri Light"/>
              </a:rPr>
              <a:t>complète).</a:t>
            </a:r>
            <a:endParaRPr sz="2456">
              <a:latin typeface="Calibri Light"/>
              <a:cs typeface="Calibri Light"/>
            </a:endParaRPr>
          </a:p>
          <a:p>
            <a:pPr marL="211644" indent="-200505">
              <a:spcBef>
                <a:spcPts val="566"/>
              </a:spcBef>
              <a:buFont typeface="Arial"/>
              <a:buChar char="•"/>
              <a:tabLst>
                <a:tab pos="211644" algn="l"/>
              </a:tabLst>
            </a:pPr>
            <a:r>
              <a:rPr sz="2456" spc="-9" dirty="0">
                <a:latin typeface="Calibri Light"/>
                <a:cs typeface="Calibri Light"/>
              </a:rPr>
              <a:t>Nouvelle </a:t>
            </a:r>
            <a:r>
              <a:rPr sz="2456" spc="-4" dirty="0">
                <a:latin typeface="Calibri Light"/>
                <a:cs typeface="Calibri Light"/>
              </a:rPr>
              <a:t>API</a:t>
            </a:r>
            <a:r>
              <a:rPr sz="2456" spc="13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:</a:t>
            </a:r>
            <a:endParaRPr sz="2456">
              <a:latin typeface="Calibri Light"/>
              <a:cs typeface="Calibri Light"/>
            </a:endParaRPr>
          </a:p>
          <a:p>
            <a:pPr marL="612654" lvl="1" indent="-200505">
              <a:spcBef>
                <a:spcPts val="205"/>
              </a:spcBef>
              <a:buFont typeface="Arial"/>
              <a:buChar char="•"/>
              <a:tabLst>
                <a:tab pos="612654" algn="l"/>
              </a:tabLst>
            </a:pPr>
            <a:r>
              <a:rPr sz="2105" dirty="0">
                <a:latin typeface="Calibri Light"/>
                <a:cs typeface="Calibri Light"/>
              </a:rPr>
              <a:t>pour </a:t>
            </a:r>
            <a:r>
              <a:rPr sz="2105" spc="-9" dirty="0">
                <a:latin typeface="Calibri Light"/>
                <a:cs typeface="Calibri Light"/>
              </a:rPr>
              <a:t>récupérer </a:t>
            </a:r>
            <a:r>
              <a:rPr sz="2105" spc="-4" dirty="0">
                <a:latin typeface="Calibri Light"/>
                <a:cs typeface="Calibri Light"/>
              </a:rPr>
              <a:t>la </a:t>
            </a:r>
            <a:r>
              <a:rPr sz="2105" spc="-18" dirty="0">
                <a:latin typeface="Calibri Light"/>
                <a:cs typeface="Calibri Light"/>
              </a:rPr>
              <a:t>stack </a:t>
            </a:r>
            <a:r>
              <a:rPr sz="2105" spc="-13" dirty="0">
                <a:latin typeface="Calibri Light"/>
                <a:cs typeface="Calibri Light"/>
              </a:rPr>
              <a:t>trace </a:t>
            </a:r>
            <a:r>
              <a:rPr sz="2105" dirty="0">
                <a:latin typeface="Calibri Light"/>
                <a:cs typeface="Calibri Light"/>
              </a:rPr>
              <a:t>du </a:t>
            </a:r>
            <a:r>
              <a:rPr sz="2105" spc="-9" dirty="0">
                <a:latin typeface="Calibri Light"/>
                <a:cs typeface="Calibri Light"/>
              </a:rPr>
              <a:t>thread </a:t>
            </a:r>
            <a:r>
              <a:rPr sz="2105" spc="-13" dirty="0">
                <a:latin typeface="Calibri Light"/>
                <a:cs typeface="Calibri Light"/>
              </a:rPr>
              <a:t>courant,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spcBef>
                <a:spcPts val="189"/>
              </a:spcBef>
              <a:buFont typeface="Arial"/>
              <a:buChar char="•"/>
              <a:tabLst>
                <a:tab pos="612654" algn="l"/>
              </a:tabLst>
            </a:pPr>
            <a:r>
              <a:rPr sz="2105" dirty="0">
                <a:latin typeface="Calibri Light"/>
                <a:cs typeface="Calibri Light"/>
              </a:rPr>
              <a:t>de </a:t>
            </a:r>
            <a:r>
              <a:rPr sz="2105" spc="-9" dirty="0">
                <a:latin typeface="Calibri Light"/>
                <a:cs typeface="Calibri Light"/>
              </a:rPr>
              <a:t>naviguer et </a:t>
            </a:r>
            <a:r>
              <a:rPr sz="2105" spc="-13" dirty="0">
                <a:latin typeface="Calibri Light"/>
                <a:cs typeface="Calibri Light"/>
              </a:rPr>
              <a:t>d’interagir </a:t>
            </a:r>
            <a:r>
              <a:rPr sz="2105" spc="-18" dirty="0">
                <a:latin typeface="Calibri Light"/>
                <a:cs typeface="Calibri Light"/>
              </a:rPr>
              <a:t>avec </a:t>
            </a:r>
            <a:r>
              <a:rPr sz="2105" spc="-4" dirty="0">
                <a:latin typeface="Calibri Light"/>
                <a:cs typeface="Calibri Light"/>
              </a:rPr>
              <a:t>ses</a:t>
            </a:r>
            <a:r>
              <a:rPr sz="2105" dirty="0">
                <a:latin typeface="Calibri Light"/>
                <a:cs typeface="Calibri Light"/>
              </a:rPr>
              <a:t> </a:t>
            </a:r>
            <a:r>
              <a:rPr sz="2105" spc="-4" dirty="0">
                <a:latin typeface="Calibri Light"/>
                <a:cs typeface="Calibri Light"/>
              </a:rPr>
              <a:t>éléments.</a:t>
            </a:r>
            <a:endParaRPr sz="2105">
              <a:latin typeface="Calibri Light"/>
              <a:cs typeface="Calibri Light"/>
            </a:endParaRPr>
          </a:p>
          <a:p>
            <a:pPr marL="612654" marR="4456" lvl="1" indent="-200505">
              <a:lnSpc>
                <a:spcPts val="2298"/>
              </a:lnSpc>
              <a:spcBef>
                <a:spcPts val="456"/>
              </a:spcBef>
              <a:buFont typeface="Arial"/>
              <a:buChar char="•"/>
              <a:tabLst>
                <a:tab pos="612654" algn="l"/>
              </a:tabLst>
            </a:pPr>
            <a:r>
              <a:rPr sz="2105" dirty="0">
                <a:latin typeface="Calibri Light"/>
                <a:cs typeface="Calibri Light"/>
              </a:rPr>
              <a:t>de </a:t>
            </a:r>
            <a:r>
              <a:rPr sz="2105" spc="-9" dirty="0">
                <a:latin typeface="Calibri Light"/>
                <a:cs typeface="Calibri Light"/>
              </a:rPr>
              <a:t>filtrer </a:t>
            </a:r>
            <a:r>
              <a:rPr sz="2105" spc="-4" dirty="0">
                <a:latin typeface="Calibri Light"/>
                <a:cs typeface="Calibri Light"/>
              </a:rPr>
              <a:t>les classes </a:t>
            </a:r>
            <a:r>
              <a:rPr sz="2105" dirty="0">
                <a:latin typeface="Calibri Light"/>
                <a:cs typeface="Calibri Light"/>
              </a:rPr>
              <a:t>en </a:t>
            </a:r>
            <a:r>
              <a:rPr sz="2105" spc="-4" dirty="0">
                <a:latin typeface="Calibri Light"/>
                <a:cs typeface="Calibri Light"/>
              </a:rPr>
              <a:t>supprimant par </a:t>
            </a:r>
            <a:r>
              <a:rPr sz="2105" spc="-18" dirty="0">
                <a:latin typeface="Calibri Light"/>
                <a:cs typeface="Calibri Light"/>
              </a:rPr>
              <a:t>exemple </a:t>
            </a:r>
            <a:r>
              <a:rPr sz="2105" spc="-13" dirty="0">
                <a:latin typeface="Calibri Light"/>
                <a:cs typeface="Calibri Light"/>
              </a:rPr>
              <a:t>toutes </a:t>
            </a:r>
            <a:r>
              <a:rPr sz="2105" spc="-4" dirty="0">
                <a:latin typeface="Calibri Light"/>
                <a:cs typeface="Calibri Light"/>
              </a:rPr>
              <a:t>les mentions </a:t>
            </a:r>
            <a:r>
              <a:rPr sz="2105" dirty="0">
                <a:latin typeface="Calibri Light"/>
                <a:cs typeface="Calibri Light"/>
              </a:rPr>
              <a:t>de  </a:t>
            </a:r>
            <a:r>
              <a:rPr sz="2105" spc="-13" dirty="0">
                <a:latin typeface="Calibri Light"/>
                <a:cs typeface="Calibri Light"/>
              </a:rPr>
              <a:t>framework/proxies </a:t>
            </a:r>
            <a:r>
              <a:rPr sz="2105" dirty="0">
                <a:latin typeface="Calibri Light"/>
                <a:cs typeface="Calibri Light"/>
              </a:rPr>
              <a:t>pour ne </a:t>
            </a:r>
            <a:r>
              <a:rPr sz="2105" spc="-4" dirty="0">
                <a:latin typeface="Calibri Light"/>
                <a:cs typeface="Calibri Light"/>
              </a:rPr>
              <a:t>conserver </a:t>
            </a:r>
            <a:r>
              <a:rPr sz="2105" dirty="0">
                <a:latin typeface="Calibri Light"/>
                <a:cs typeface="Calibri Light"/>
              </a:rPr>
              <a:t>que </a:t>
            </a:r>
            <a:r>
              <a:rPr sz="2105" spc="-4" dirty="0">
                <a:latin typeface="Calibri Light"/>
                <a:cs typeface="Calibri Light"/>
              </a:rPr>
              <a:t>les classes </a:t>
            </a:r>
            <a:r>
              <a:rPr sz="2105" spc="-9" dirty="0">
                <a:latin typeface="Calibri Light"/>
                <a:cs typeface="Calibri Light"/>
              </a:rPr>
              <a:t>métiers </a:t>
            </a:r>
            <a:r>
              <a:rPr sz="2105" dirty="0">
                <a:latin typeface="Calibri Light"/>
                <a:cs typeface="Calibri Light"/>
              </a:rPr>
              <a:t>de</a:t>
            </a:r>
            <a:r>
              <a:rPr sz="2105" spc="-18" dirty="0">
                <a:latin typeface="Calibri Light"/>
                <a:cs typeface="Calibri Light"/>
              </a:rPr>
              <a:t> </a:t>
            </a:r>
            <a:r>
              <a:rPr sz="2105" spc="-22" dirty="0">
                <a:latin typeface="Calibri Light"/>
                <a:cs typeface="Calibri Light"/>
              </a:rPr>
              <a:t>l’application</a:t>
            </a:r>
            <a:r>
              <a:rPr sz="2105" spc="-22" dirty="0">
                <a:latin typeface="Calibri"/>
                <a:cs typeface="Calibri"/>
              </a:rPr>
              <a:t>.</a:t>
            </a:r>
            <a:endParaRPr sz="2105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03500" y="1686424"/>
            <a:ext cx="5030354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dirty="0"/>
              <a:t>9 : </a:t>
            </a:r>
            <a:r>
              <a:rPr sz="3000" spc="-31" dirty="0"/>
              <a:t>Stack-Walking</a:t>
            </a:r>
            <a:r>
              <a:rPr sz="3000" spc="-4" dirty="0"/>
              <a:t> API</a:t>
            </a:r>
          </a:p>
        </p:txBody>
      </p:sp>
      <p:sp>
        <p:nvSpPr>
          <p:cNvPr id="3" name="object 3"/>
          <p:cNvSpPr/>
          <p:nvPr/>
        </p:nvSpPr>
        <p:spPr>
          <a:xfrm>
            <a:off x="1884711" y="3238233"/>
            <a:ext cx="6664661" cy="26626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4300" y="425450"/>
            <a:ext cx="7086600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dirty="0"/>
              <a:t>9 : </a:t>
            </a:r>
            <a:r>
              <a:rPr sz="3000" spc="-18" dirty="0"/>
              <a:t>Process </a:t>
            </a:r>
            <a:r>
              <a:rPr sz="3000" spc="-4" dirty="0"/>
              <a:t>API</a:t>
            </a:r>
            <a:r>
              <a:rPr sz="3000" spc="-13" dirty="0"/>
              <a:t> Updates</a:t>
            </a:r>
          </a:p>
        </p:txBody>
      </p:sp>
      <p:sp>
        <p:nvSpPr>
          <p:cNvPr id="3" name="object 3"/>
          <p:cNvSpPr/>
          <p:nvPr/>
        </p:nvSpPr>
        <p:spPr>
          <a:xfrm>
            <a:off x="2079866" y="2067306"/>
            <a:ext cx="6298413" cy="42426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500" y="1042076"/>
            <a:ext cx="7418709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pc="-31" dirty="0"/>
              <a:t>Java </a:t>
            </a:r>
            <a:r>
              <a:rPr dirty="0"/>
              <a:t>9 : </a:t>
            </a:r>
            <a:r>
              <a:rPr spc="-18" dirty="0"/>
              <a:t>Process </a:t>
            </a:r>
            <a:r>
              <a:rPr spc="-4" dirty="0"/>
              <a:t>API</a:t>
            </a:r>
            <a:r>
              <a:rPr spc="-13" dirty="0"/>
              <a:t> Updates</a:t>
            </a:r>
          </a:p>
        </p:txBody>
      </p:sp>
      <p:sp>
        <p:nvSpPr>
          <p:cNvPr id="3" name="object 3"/>
          <p:cNvSpPr/>
          <p:nvPr/>
        </p:nvSpPr>
        <p:spPr>
          <a:xfrm>
            <a:off x="585464" y="2163546"/>
            <a:ext cx="9805848" cy="4336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2253">
              <a:spcBef>
                <a:spcPts val="88"/>
              </a:spcBef>
            </a:pPr>
            <a:r>
              <a:rPr spc="-31" dirty="0"/>
              <a:t>Java </a:t>
            </a:r>
            <a:r>
              <a:rPr dirty="0"/>
              <a:t>9 : </a:t>
            </a:r>
            <a:r>
              <a:rPr spc="-18" dirty="0"/>
              <a:t>Reactive </a:t>
            </a:r>
            <a:r>
              <a:rPr spc="-13" dirty="0"/>
              <a:t>Stream </a:t>
            </a:r>
            <a:r>
              <a:rPr spc="-26" dirty="0"/>
              <a:t>avec </a:t>
            </a:r>
            <a:r>
              <a:rPr spc="-4" dirty="0"/>
              <a:t>Flow</a:t>
            </a:r>
            <a:r>
              <a:rPr spc="44" dirty="0"/>
              <a:t> </a:t>
            </a:r>
            <a:r>
              <a:rPr spc="-4" dirty="0"/>
              <a:t>API</a:t>
            </a:r>
          </a:p>
        </p:txBody>
      </p:sp>
      <p:sp>
        <p:nvSpPr>
          <p:cNvPr id="3" name="object 3"/>
          <p:cNvSpPr/>
          <p:nvPr/>
        </p:nvSpPr>
        <p:spPr>
          <a:xfrm>
            <a:off x="1724527" y="3405849"/>
            <a:ext cx="6588036" cy="1025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7100" y="349250"/>
            <a:ext cx="5048901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dirty="0"/>
              <a:t>JDK :</a:t>
            </a:r>
            <a:r>
              <a:rPr spc="-31" dirty="0"/>
              <a:t> </a:t>
            </a:r>
            <a:r>
              <a:rPr spc="-9" dirty="0"/>
              <a:t>Distribution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45779"/>
            <a:ext cx="9008633" cy="3691208"/>
          </a:xfrm>
          <a:prstGeom prst="rect">
            <a:avLst/>
          </a:prstGeom>
        </p:spPr>
        <p:txBody>
          <a:bodyPr vert="horz" wrap="square" lIns="0" tIns="55695" rIns="0" bIns="0" rtlCol="0">
            <a:spAutoFit/>
          </a:bodyPr>
          <a:lstStyle/>
          <a:p>
            <a:pPr marL="211644" marR="897816" indent="-200505">
              <a:lnSpc>
                <a:spcPts val="2631"/>
              </a:lnSpc>
              <a:spcBef>
                <a:spcPts val="439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dirty="0">
                <a:latin typeface="Calibri Light"/>
                <a:cs typeface="Calibri Light"/>
              </a:rPr>
              <a:t>Il </a:t>
            </a:r>
            <a:r>
              <a:rPr sz="2456" spc="-18" dirty="0">
                <a:latin typeface="Calibri Light"/>
                <a:cs typeface="Calibri Light"/>
              </a:rPr>
              <a:t>existe </a:t>
            </a:r>
            <a:r>
              <a:rPr sz="2456" spc="-9" dirty="0">
                <a:latin typeface="Calibri Light"/>
                <a:cs typeface="Calibri Light"/>
              </a:rPr>
              <a:t>beaucoup d'autres distributions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18" dirty="0">
                <a:latin typeface="Calibri Light"/>
                <a:cs typeface="Calibri Light"/>
              </a:rPr>
              <a:t>Java, </a:t>
            </a:r>
            <a:r>
              <a:rPr sz="2456" spc="-13" dirty="0">
                <a:latin typeface="Calibri Light"/>
                <a:cs typeface="Calibri Light"/>
              </a:rPr>
              <a:t>dont </a:t>
            </a:r>
            <a:r>
              <a:rPr sz="2456" spc="-9" dirty="0">
                <a:latin typeface="Calibri Light"/>
                <a:cs typeface="Calibri Light"/>
              </a:rPr>
              <a:t>certaines  </a:t>
            </a:r>
            <a:r>
              <a:rPr sz="2456" spc="-13" dirty="0">
                <a:latin typeface="Calibri Light"/>
                <a:cs typeface="Calibri Light"/>
              </a:rPr>
              <a:t>proposent </a:t>
            </a:r>
            <a:r>
              <a:rPr sz="2456" dirty="0">
                <a:latin typeface="Calibri Light"/>
                <a:cs typeface="Calibri Light"/>
              </a:rPr>
              <a:t>déjà </a:t>
            </a:r>
            <a:r>
              <a:rPr sz="2456" spc="-4" dirty="0">
                <a:latin typeface="Calibri Light"/>
                <a:cs typeface="Calibri Light"/>
              </a:rPr>
              <a:t>un support plus </a:t>
            </a:r>
            <a:r>
              <a:rPr sz="2456" spc="-9" dirty="0">
                <a:latin typeface="Calibri Light"/>
                <a:cs typeface="Calibri Light"/>
              </a:rPr>
              <a:t>étendu qu'OpenJDK</a:t>
            </a:r>
            <a:r>
              <a:rPr sz="2456" spc="75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:</a:t>
            </a:r>
            <a:endParaRPr sz="2456">
              <a:latin typeface="Calibri Light"/>
              <a:cs typeface="Calibri Light"/>
            </a:endParaRPr>
          </a:p>
          <a:p>
            <a:pPr marL="612654" lvl="1" indent="-200505">
              <a:spcBef>
                <a:spcPts val="167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4" dirty="0">
                <a:latin typeface="Calibri Light"/>
                <a:cs typeface="Calibri Light"/>
              </a:rPr>
              <a:t>Azul </a:t>
            </a:r>
            <a:r>
              <a:rPr sz="2105" dirty="0">
                <a:latin typeface="Calibri Light"/>
                <a:cs typeface="Calibri Light"/>
              </a:rPr>
              <a:t>: </a:t>
            </a:r>
            <a:r>
              <a:rPr sz="2105" spc="-4" dirty="0">
                <a:latin typeface="Calibri Light"/>
                <a:cs typeface="Calibri Light"/>
              </a:rPr>
              <a:t>Zing </a:t>
            </a:r>
            <a:r>
              <a:rPr sz="2105" spc="-18" dirty="0">
                <a:latin typeface="Calibri Light"/>
                <a:cs typeface="Calibri Light"/>
              </a:rPr>
              <a:t>(payant) </a:t>
            </a:r>
            <a:r>
              <a:rPr sz="2105" spc="-9" dirty="0">
                <a:latin typeface="Calibri Light"/>
                <a:cs typeface="Calibri Light"/>
              </a:rPr>
              <a:t>et </a:t>
            </a:r>
            <a:r>
              <a:rPr sz="2105" spc="-4" dirty="0">
                <a:latin typeface="Calibri Light"/>
                <a:cs typeface="Calibri Light"/>
              </a:rPr>
              <a:t>Zulu</a:t>
            </a:r>
            <a:r>
              <a:rPr sz="2105" spc="-13" dirty="0">
                <a:latin typeface="Calibri Light"/>
                <a:cs typeface="Calibri Light"/>
              </a:rPr>
              <a:t> </a:t>
            </a:r>
            <a:r>
              <a:rPr sz="2105" spc="-9" dirty="0">
                <a:latin typeface="Calibri Light"/>
                <a:cs typeface="Calibri Light"/>
              </a:rPr>
              <a:t>(gratuit)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spcBef>
                <a:spcPts val="189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4" dirty="0">
                <a:latin typeface="Calibri Light"/>
                <a:cs typeface="Calibri Light"/>
              </a:rPr>
              <a:t>AdoptOpenJDK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spcBef>
                <a:spcPts val="192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13" dirty="0">
                <a:latin typeface="Calibri Light"/>
                <a:cs typeface="Calibri Light"/>
              </a:rPr>
              <a:t>RedHat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spcBef>
                <a:spcPts val="211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9" dirty="0">
                <a:latin typeface="Calibri Light"/>
                <a:cs typeface="Calibri Light"/>
              </a:rPr>
              <a:t>Eclipse </a:t>
            </a:r>
            <a:r>
              <a:rPr sz="2105" spc="-4" dirty="0">
                <a:latin typeface="Calibri Light"/>
                <a:cs typeface="Calibri Light"/>
              </a:rPr>
              <a:t>via </a:t>
            </a:r>
            <a:r>
              <a:rPr sz="2105" dirty="0">
                <a:latin typeface="Calibri Light"/>
                <a:cs typeface="Calibri Light"/>
              </a:rPr>
              <a:t>OpenJ9 </a:t>
            </a:r>
            <a:r>
              <a:rPr sz="2105" spc="-9" dirty="0">
                <a:latin typeface="Calibri Light"/>
                <a:cs typeface="Calibri Light"/>
              </a:rPr>
              <a:t>(implémentation</a:t>
            </a:r>
            <a:r>
              <a:rPr sz="2105" spc="-18" dirty="0">
                <a:latin typeface="Calibri Light"/>
                <a:cs typeface="Calibri Light"/>
              </a:rPr>
              <a:t> </a:t>
            </a:r>
            <a:r>
              <a:rPr sz="2105" spc="-4" dirty="0">
                <a:latin typeface="Calibri Light"/>
                <a:cs typeface="Calibri Light"/>
              </a:rPr>
              <a:t>IBM)</a:t>
            </a:r>
            <a:endParaRPr sz="2105">
              <a:latin typeface="Calibri Light"/>
              <a:cs typeface="Calibri Light"/>
            </a:endParaRPr>
          </a:p>
          <a:p>
            <a:pPr marL="612654" lvl="1" indent="-200505">
              <a:spcBef>
                <a:spcPts val="189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13" dirty="0">
                <a:latin typeface="Calibri Light"/>
                <a:cs typeface="Calibri Light"/>
              </a:rPr>
              <a:t>Amazon</a:t>
            </a:r>
            <a:r>
              <a:rPr sz="2105" spc="-4" dirty="0">
                <a:latin typeface="Calibri Light"/>
                <a:cs typeface="Calibri Light"/>
              </a:rPr>
              <a:t> </a:t>
            </a:r>
            <a:r>
              <a:rPr sz="2105" spc="-18" dirty="0">
                <a:latin typeface="Calibri Light"/>
                <a:cs typeface="Calibri Light"/>
              </a:rPr>
              <a:t>Corretto</a:t>
            </a:r>
            <a:endParaRPr sz="2105">
              <a:latin typeface="Calibri Light"/>
              <a:cs typeface="Calibri Light"/>
            </a:endParaRPr>
          </a:p>
          <a:p>
            <a:pPr lvl="1">
              <a:spcBef>
                <a:spcPts val="9"/>
              </a:spcBef>
              <a:buFont typeface="Wingdings"/>
              <a:buChar char=""/>
            </a:pPr>
            <a:endParaRPr sz="3596">
              <a:latin typeface="Calibri Light"/>
              <a:cs typeface="Calibri Light"/>
            </a:endParaRPr>
          </a:p>
          <a:p>
            <a:pPr marL="211644" marR="4456" indent="-200505">
              <a:lnSpc>
                <a:spcPts val="2631"/>
              </a:lnSpc>
              <a:buFont typeface="Wingdings"/>
              <a:buChar char=""/>
              <a:tabLst>
                <a:tab pos="211644" algn="l"/>
              </a:tabLst>
            </a:pPr>
            <a:r>
              <a:rPr sz="2456" spc="-9" dirty="0">
                <a:latin typeface="Calibri Light"/>
                <a:cs typeface="Calibri Light"/>
              </a:rPr>
              <a:t>Certaines </a:t>
            </a:r>
            <a:r>
              <a:rPr sz="2456" spc="-4" dirty="0">
                <a:latin typeface="Calibri Light"/>
                <a:cs typeface="Calibri Light"/>
              </a:rPr>
              <a:t>de ces </a:t>
            </a:r>
            <a:r>
              <a:rPr sz="2456" spc="-9" dirty="0">
                <a:latin typeface="Calibri Light"/>
                <a:cs typeface="Calibri Light"/>
              </a:rPr>
              <a:t>distributions </a:t>
            </a:r>
            <a:r>
              <a:rPr sz="2456" spc="-13" dirty="0">
                <a:latin typeface="Calibri Light"/>
                <a:cs typeface="Calibri Light"/>
              </a:rPr>
              <a:t>ont </a:t>
            </a:r>
            <a:r>
              <a:rPr sz="2456" spc="-4" dirty="0">
                <a:latin typeface="Calibri Light"/>
                <a:cs typeface="Calibri Light"/>
              </a:rPr>
              <a:t>un support (et donc des mise </a:t>
            </a:r>
            <a:r>
              <a:rPr sz="2456" dirty="0">
                <a:latin typeface="Calibri Light"/>
                <a:cs typeface="Calibri Light"/>
              </a:rPr>
              <a:t>à </a:t>
            </a:r>
            <a:r>
              <a:rPr sz="2456" spc="-4" dirty="0">
                <a:latin typeface="Calibri Light"/>
                <a:cs typeface="Calibri Light"/>
              </a:rPr>
              <a:t>jour)  </a:t>
            </a:r>
            <a:r>
              <a:rPr sz="2456" spc="-18" dirty="0">
                <a:latin typeface="Calibri Light"/>
                <a:cs typeface="Calibri Light"/>
              </a:rPr>
              <a:t>gratuit </a:t>
            </a:r>
            <a:r>
              <a:rPr sz="2456" spc="-4" dirty="0">
                <a:latin typeface="Calibri Light"/>
                <a:cs typeface="Calibri Light"/>
              </a:rPr>
              <a:t>sur </a:t>
            </a:r>
            <a:r>
              <a:rPr sz="2456" spc="-9" dirty="0">
                <a:latin typeface="Calibri Light"/>
                <a:cs typeface="Calibri Light"/>
              </a:rPr>
              <a:t>une </a:t>
            </a:r>
            <a:r>
              <a:rPr sz="2456" spc="-4" dirty="0">
                <a:latin typeface="Calibri Light"/>
                <a:cs typeface="Calibri Light"/>
              </a:rPr>
              <a:t>période </a:t>
            </a:r>
            <a:r>
              <a:rPr sz="2456" spc="-9" dirty="0">
                <a:latin typeface="Calibri Light"/>
                <a:cs typeface="Calibri Light"/>
              </a:rPr>
              <a:t>plus </a:t>
            </a:r>
            <a:r>
              <a:rPr sz="2456" spc="-18" dirty="0">
                <a:latin typeface="Calibri Light"/>
                <a:cs typeface="Calibri Light"/>
              </a:rPr>
              <a:t>grande</a:t>
            </a:r>
            <a:r>
              <a:rPr sz="2456" spc="70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qu'OpenJDK.</a:t>
            </a:r>
            <a:endParaRPr sz="2456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2253">
              <a:spcBef>
                <a:spcPts val="88"/>
              </a:spcBef>
            </a:pPr>
            <a:r>
              <a:rPr spc="-31" dirty="0"/>
              <a:t>Java </a:t>
            </a:r>
            <a:r>
              <a:rPr dirty="0"/>
              <a:t>9 : </a:t>
            </a:r>
            <a:r>
              <a:rPr spc="-18" dirty="0"/>
              <a:t>Reactive </a:t>
            </a:r>
            <a:r>
              <a:rPr spc="-13" dirty="0"/>
              <a:t>Stream </a:t>
            </a:r>
            <a:r>
              <a:rPr spc="-26" dirty="0"/>
              <a:t>avec </a:t>
            </a:r>
            <a:r>
              <a:rPr spc="-4" dirty="0"/>
              <a:t>Flow</a:t>
            </a:r>
            <a:r>
              <a:rPr spc="44" dirty="0"/>
              <a:t> </a:t>
            </a:r>
            <a:r>
              <a:rPr spc="-4" dirty="0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48182"/>
            <a:ext cx="8593706" cy="2473475"/>
          </a:xfrm>
          <a:prstGeom prst="rect">
            <a:avLst/>
          </a:prstGeom>
        </p:spPr>
        <p:txBody>
          <a:bodyPr vert="horz" wrap="square" lIns="0" tIns="10582" rIns="0" bIns="0" rtlCol="0">
            <a:spAutoFit/>
          </a:bodyPr>
          <a:lstStyle/>
          <a:p>
            <a:pPr marL="11139">
              <a:spcBef>
                <a:spcPts val="83"/>
              </a:spcBef>
            </a:pPr>
            <a:r>
              <a:rPr sz="2412" spc="13" dirty="0">
                <a:latin typeface="Calibri Light"/>
                <a:cs typeface="Calibri Light"/>
              </a:rPr>
              <a:t>Publisher&lt;T&gt; </a:t>
            </a:r>
            <a:r>
              <a:rPr sz="2412" spc="9" dirty="0">
                <a:latin typeface="Calibri Light"/>
                <a:cs typeface="Calibri Light"/>
              </a:rPr>
              <a:t>:</a:t>
            </a:r>
            <a:endParaRPr sz="2412" dirty="0">
              <a:latin typeface="Calibri Light"/>
              <a:cs typeface="Calibri Light"/>
            </a:endParaRPr>
          </a:p>
          <a:p>
            <a:pPr>
              <a:spcBef>
                <a:spcPts val="9"/>
              </a:spcBef>
            </a:pPr>
            <a:endParaRPr sz="3070" dirty="0">
              <a:latin typeface="Calibri Light"/>
              <a:cs typeface="Calibri Light"/>
            </a:endParaRPr>
          </a:p>
          <a:p>
            <a:pPr marL="612654" indent="-200505">
              <a:buFont typeface="Wingdings"/>
              <a:buChar char=""/>
              <a:tabLst>
                <a:tab pos="612654" algn="l"/>
              </a:tabLst>
            </a:pPr>
            <a:r>
              <a:rPr sz="2105" spc="-13" dirty="0">
                <a:latin typeface="Calibri Light"/>
                <a:cs typeface="Calibri Light"/>
              </a:rPr>
              <a:t>Représente </a:t>
            </a:r>
            <a:r>
              <a:rPr sz="2105" spc="-26" dirty="0">
                <a:latin typeface="Calibri Light"/>
                <a:cs typeface="Calibri Light"/>
              </a:rPr>
              <a:t>l’entité </a:t>
            </a:r>
            <a:r>
              <a:rPr sz="2105" spc="-9" dirty="0">
                <a:latin typeface="Calibri Light"/>
                <a:cs typeface="Calibri Light"/>
              </a:rPr>
              <a:t>émettrice (émetteur) </a:t>
            </a:r>
            <a:r>
              <a:rPr sz="2105" dirty="0">
                <a:latin typeface="Calibri Light"/>
                <a:cs typeface="Calibri Light"/>
              </a:rPr>
              <a:t>du </a:t>
            </a:r>
            <a:r>
              <a:rPr sz="2105" spc="-4" dirty="0">
                <a:latin typeface="Calibri Light"/>
                <a:cs typeface="Calibri Light"/>
              </a:rPr>
              <a:t>flux</a:t>
            </a:r>
            <a:r>
              <a:rPr sz="2105" dirty="0">
                <a:latin typeface="Calibri Light"/>
                <a:cs typeface="Calibri Light"/>
              </a:rPr>
              <a:t> </a:t>
            </a:r>
            <a:r>
              <a:rPr sz="2105" spc="-4" dirty="0">
                <a:latin typeface="Calibri Light"/>
                <a:cs typeface="Calibri Light"/>
              </a:rPr>
              <a:t>d’événements/données.</a:t>
            </a:r>
            <a:endParaRPr sz="2105" dirty="0">
              <a:latin typeface="Calibri Light"/>
              <a:cs typeface="Calibri Light"/>
            </a:endParaRPr>
          </a:p>
          <a:p>
            <a:pPr marL="612654" marR="776400" indent="-200505">
              <a:lnSpc>
                <a:spcPts val="2272"/>
              </a:lnSpc>
              <a:spcBef>
                <a:spcPts val="478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4" dirty="0">
                <a:latin typeface="Calibri Light"/>
                <a:cs typeface="Calibri Light"/>
              </a:rPr>
              <a:t>Le type générique </a:t>
            </a:r>
            <a:r>
              <a:rPr sz="3092" spc="26" baseline="1182" dirty="0">
                <a:latin typeface="Calibri Light"/>
                <a:cs typeface="Calibri Light"/>
              </a:rPr>
              <a:t>T </a:t>
            </a:r>
            <a:r>
              <a:rPr sz="2105" spc="-13" dirty="0">
                <a:latin typeface="Calibri Light"/>
                <a:cs typeface="Calibri Light"/>
              </a:rPr>
              <a:t>représente </a:t>
            </a:r>
            <a:r>
              <a:rPr sz="2105" spc="-4" dirty="0">
                <a:latin typeface="Calibri Light"/>
                <a:cs typeface="Calibri Light"/>
              </a:rPr>
              <a:t>le </a:t>
            </a:r>
            <a:r>
              <a:rPr sz="2105" dirty="0">
                <a:latin typeface="Calibri Light"/>
                <a:cs typeface="Calibri Light"/>
              </a:rPr>
              <a:t>type de </a:t>
            </a:r>
            <a:r>
              <a:rPr sz="2105" spc="-4" dirty="0">
                <a:latin typeface="Calibri Light"/>
                <a:cs typeface="Calibri Light"/>
              </a:rPr>
              <a:t>la donnée </a:t>
            </a:r>
            <a:r>
              <a:rPr sz="2105" dirty="0">
                <a:latin typeface="Calibri Light"/>
                <a:cs typeface="Calibri Light"/>
              </a:rPr>
              <a:t>qui </a:t>
            </a:r>
            <a:r>
              <a:rPr sz="2105" spc="-13" dirty="0">
                <a:latin typeface="Calibri Light"/>
                <a:cs typeface="Calibri Light"/>
              </a:rPr>
              <a:t>sera </a:t>
            </a:r>
            <a:r>
              <a:rPr sz="2105" spc="-4" dirty="0">
                <a:latin typeface="Calibri Light"/>
                <a:cs typeface="Calibri Light"/>
              </a:rPr>
              <a:t>émise  </a:t>
            </a:r>
            <a:r>
              <a:rPr sz="2105" spc="9" dirty="0">
                <a:latin typeface="Calibri Light"/>
                <a:cs typeface="Calibri Light"/>
              </a:rPr>
              <a:t>(</a:t>
            </a:r>
            <a:r>
              <a:rPr sz="3092" spc="13" baseline="1182" dirty="0">
                <a:latin typeface="Calibri Light"/>
                <a:cs typeface="Calibri Light"/>
              </a:rPr>
              <a:t>Integer</a:t>
            </a:r>
            <a:r>
              <a:rPr sz="2105" spc="9" dirty="0">
                <a:latin typeface="Calibri Light"/>
                <a:cs typeface="Calibri Light"/>
              </a:rPr>
              <a:t>,</a:t>
            </a:r>
            <a:r>
              <a:rPr sz="3092" spc="13" baseline="1182" dirty="0">
                <a:latin typeface="Calibri Light"/>
                <a:cs typeface="Calibri Light"/>
              </a:rPr>
              <a:t>String</a:t>
            </a:r>
            <a:r>
              <a:rPr sz="2105" spc="9" dirty="0">
                <a:latin typeface="Calibri Light"/>
                <a:cs typeface="Calibri Light"/>
              </a:rPr>
              <a:t>, </a:t>
            </a:r>
            <a:r>
              <a:rPr sz="3092" spc="19" baseline="1182" dirty="0">
                <a:latin typeface="Calibri Light"/>
                <a:cs typeface="Calibri Light"/>
              </a:rPr>
              <a:t>Objet </a:t>
            </a:r>
            <a:r>
              <a:rPr sz="2105" spc="-4" dirty="0">
                <a:latin typeface="Calibri Light"/>
                <a:cs typeface="Calibri Light"/>
              </a:rPr>
              <a:t>ou </a:t>
            </a:r>
            <a:r>
              <a:rPr sz="2105" spc="-9" dirty="0">
                <a:latin typeface="Calibri Light"/>
                <a:cs typeface="Calibri Light"/>
              </a:rPr>
              <a:t>autre</a:t>
            </a:r>
            <a:r>
              <a:rPr sz="2105" spc="-35" dirty="0">
                <a:latin typeface="Calibri Light"/>
                <a:cs typeface="Calibri Light"/>
              </a:rPr>
              <a:t> </a:t>
            </a:r>
            <a:r>
              <a:rPr sz="2105" spc="-4" dirty="0">
                <a:latin typeface="Calibri Light"/>
                <a:cs typeface="Calibri Light"/>
              </a:rPr>
              <a:t>classe).</a:t>
            </a:r>
            <a:endParaRPr sz="2105" dirty="0">
              <a:latin typeface="Calibri Light"/>
              <a:cs typeface="Calibri Light"/>
            </a:endParaRPr>
          </a:p>
          <a:p>
            <a:pPr marL="612654" marR="4456" indent="-200505">
              <a:lnSpc>
                <a:spcPts val="2298"/>
              </a:lnSpc>
              <a:spcBef>
                <a:spcPts val="421"/>
              </a:spcBef>
              <a:buFont typeface="Wingdings"/>
              <a:buChar char=""/>
              <a:tabLst>
                <a:tab pos="612654" algn="l"/>
              </a:tabLst>
            </a:pPr>
            <a:r>
              <a:rPr sz="2105" spc="-4" dirty="0">
                <a:latin typeface="Calibri Light"/>
                <a:cs typeface="Calibri Light"/>
              </a:rPr>
              <a:t>La méthode </a:t>
            </a:r>
            <a:r>
              <a:rPr sz="2105" spc="-9" dirty="0">
                <a:latin typeface="Calibri Light"/>
                <a:cs typeface="Calibri Light"/>
              </a:rPr>
              <a:t>déclarée </a:t>
            </a:r>
            <a:r>
              <a:rPr sz="3092" spc="19" baseline="1182" dirty="0">
                <a:latin typeface="Calibri Light"/>
                <a:cs typeface="Calibri Light"/>
              </a:rPr>
              <a:t>subscribe </a:t>
            </a:r>
            <a:r>
              <a:rPr sz="2105" spc="-4" dirty="0">
                <a:latin typeface="Calibri Light"/>
                <a:cs typeface="Calibri Light"/>
              </a:rPr>
              <a:t>permet </a:t>
            </a:r>
            <a:r>
              <a:rPr sz="2105" spc="-22" dirty="0">
                <a:latin typeface="Calibri Light"/>
                <a:cs typeface="Calibri Light"/>
              </a:rPr>
              <a:t>d’abonner </a:t>
            </a:r>
            <a:r>
              <a:rPr sz="2105" dirty="0">
                <a:latin typeface="Calibri Light"/>
                <a:cs typeface="Calibri Light"/>
              </a:rPr>
              <a:t>une </a:t>
            </a:r>
            <a:r>
              <a:rPr sz="2105" spc="-4" dirty="0">
                <a:latin typeface="Calibri Light"/>
                <a:cs typeface="Calibri Light"/>
              </a:rPr>
              <a:t>ou </a:t>
            </a:r>
            <a:r>
              <a:rPr sz="2105" spc="-9" dirty="0">
                <a:latin typeface="Calibri Light"/>
                <a:cs typeface="Calibri Light"/>
              </a:rPr>
              <a:t>plusieurs entités  réceptrice </a:t>
            </a:r>
            <a:r>
              <a:rPr sz="2105" spc="9" dirty="0">
                <a:latin typeface="Calibri Light"/>
                <a:cs typeface="Calibri Light"/>
              </a:rPr>
              <a:t>(</a:t>
            </a:r>
            <a:r>
              <a:rPr sz="3092" spc="13" baseline="1182" dirty="0">
                <a:latin typeface="Calibri Light"/>
                <a:cs typeface="Calibri Light"/>
              </a:rPr>
              <a:t>subsrciber</a:t>
            </a:r>
            <a:r>
              <a:rPr sz="2105" spc="9" dirty="0">
                <a:latin typeface="Calibri Light"/>
                <a:cs typeface="Calibri Light"/>
              </a:rPr>
              <a:t>)</a:t>
            </a:r>
            <a:endParaRPr sz="2105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2253">
              <a:spcBef>
                <a:spcPts val="88"/>
              </a:spcBef>
            </a:pPr>
            <a:r>
              <a:rPr spc="-31" dirty="0"/>
              <a:t>Java </a:t>
            </a:r>
            <a:r>
              <a:rPr dirty="0"/>
              <a:t>9 : </a:t>
            </a:r>
            <a:r>
              <a:rPr spc="-18" dirty="0"/>
              <a:t>Reactive </a:t>
            </a:r>
            <a:r>
              <a:rPr spc="-13" dirty="0"/>
              <a:t>Stream </a:t>
            </a:r>
            <a:r>
              <a:rPr spc="-26" dirty="0"/>
              <a:t>avec </a:t>
            </a:r>
            <a:r>
              <a:rPr spc="-4" dirty="0"/>
              <a:t>Flow</a:t>
            </a:r>
            <a:r>
              <a:rPr spc="44" dirty="0"/>
              <a:t> </a:t>
            </a:r>
            <a:r>
              <a:rPr spc="-4" dirty="0"/>
              <a:t>API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46100" y="1563928"/>
            <a:ext cx="8441103" cy="267261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pc="18" dirty="0"/>
              <a:t>Subsriber&lt;T&gt;</a:t>
            </a:r>
            <a:r>
              <a:rPr spc="9" dirty="0"/>
              <a:t> :</a:t>
            </a:r>
          </a:p>
          <a:p>
            <a:pPr marL="211644" indent="-200505">
              <a:spcBef>
                <a:spcPts val="96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spc="-18" dirty="0"/>
              <a:t>Représente </a:t>
            </a:r>
            <a:r>
              <a:rPr sz="2280" spc="-31" dirty="0"/>
              <a:t>l’entité </a:t>
            </a:r>
            <a:r>
              <a:rPr sz="2280" spc="-9" dirty="0"/>
              <a:t>réceptrice </a:t>
            </a:r>
            <a:r>
              <a:rPr sz="2280" spc="-4" dirty="0"/>
              <a:t>(abonné) du flux</a:t>
            </a:r>
            <a:r>
              <a:rPr sz="2280" spc="96" dirty="0"/>
              <a:t> </a:t>
            </a:r>
            <a:r>
              <a:rPr sz="2280" spc="-9" dirty="0"/>
              <a:t>d’événements/données.</a:t>
            </a:r>
            <a:endParaRPr sz="2280" dirty="0"/>
          </a:p>
          <a:p>
            <a:pPr marL="211644" indent="-200505">
              <a:lnSpc>
                <a:spcPts val="2337"/>
              </a:lnSpc>
              <a:spcBef>
                <a:spcPts val="66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spc="-4" dirty="0"/>
              <a:t>Le type générique </a:t>
            </a:r>
            <a:r>
              <a:rPr sz="3355" spc="26" baseline="1089" dirty="0"/>
              <a:t>T </a:t>
            </a:r>
            <a:r>
              <a:rPr sz="2280" spc="-13" dirty="0"/>
              <a:t>représente </a:t>
            </a:r>
            <a:r>
              <a:rPr sz="2280" dirty="0"/>
              <a:t>le </a:t>
            </a:r>
            <a:r>
              <a:rPr sz="2280" spc="-4" dirty="0"/>
              <a:t>type de </a:t>
            </a:r>
            <a:r>
              <a:rPr sz="2280" dirty="0"/>
              <a:t>la </a:t>
            </a:r>
            <a:r>
              <a:rPr sz="2280" spc="-4" dirty="0"/>
              <a:t>donnée qui </a:t>
            </a:r>
            <a:r>
              <a:rPr sz="2280" spc="-13" dirty="0"/>
              <a:t>sera</a:t>
            </a:r>
            <a:r>
              <a:rPr sz="2280" spc="44" dirty="0"/>
              <a:t> </a:t>
            </a:r>
            <a:r>
              <a:rPr sz="2280" spc="-9" dirty="0"/>
              <a:t>réceptionnée.</a:t>
            </a:r>
            <a:endParaRPr sz="2280" dirty="0"/>
          </a:p>
          <a:p>
            <a:pPr marL="211644" marR="685059">
              <a:lnSpc>
                <a:spcPct val="70800"/>
              </a:lnSpc>
              <a:spcBef>
                <a:spcPts val="399"/>
              </a:spcBef>
            </a:pPr>
            <a:r>
              <a:rPr sz="2280" spc="-4" dirty="0"/>
              <a:t>Donc pour </a:t>
            </a:r>
            <a:r>
              <a:rPr sz="2280" spc="-18" dirty="0"/>
              <a:t>qu’un </a:t>
            </a:r>
            <a:r>
              <a:rPr sz="2280" spc="-4" dirty="0"/>
              <a:t>abonné soit </a:t>
            </a:r>
            <a:r>
              <a:rPr sz="2280" spc="-22" dirty="0"/>
              <a:t>rattaché </a:t>
            </a:r>
            <a:r>
              <a:rPr sz="2280" dirty="0"/>
              <a:t>à </a:t>
            </a:r>
            <a:r>
              <a:rPr sz="2280" spc="-4" dirty="0"/>
              <a:t>un </a:t>
            </a:r>
            <a:r>
              <a:rPr sz="2280" spc="-13" dirty="0"/>
              <a:t>émetteur </a:t>
            </a:r>
            <a:r>
              <a:rPr sz="2280" dirty="0"/>
              <a:t>il </a:t>
            </a:r>
            <a:r>
              <a:rPr sz="2280" spc="-18" dirty="0"/>
              <a:t>faut </a:t>
            </a:r>
            <a:r>
              <a:rPr sz="2280" dirty="0"/>
              <a:t>qu’il ait le  même </a:t>
            </a:r>
            <a:r>
              <a:rPr sz="2280" spc="-4" dirty="0"/>
              <a:t>type générique</a:t>
            </a:r>
            <a:r>
              <a:rPr sz="2280" dirty="0"/>
              <a:t> </a:t>
            </a:r>
            <a:r>
              <a:rPr sz="3355" spc="13" baseline="1089" dirty="0"/>
              <a:t>T</a:t>
            </a:r>
            <a:r>
              <a:rPr sz="2280" spc="9" dirty="0"/>
              <a:t>.</a:t>
            </a:r>
            <a:endParaRPr sz="2280" dirty="0"/>
          </a:p>
          <a:p>
            <a:pPr marL="211644" indent="-200505">
              <a:spcBef>
                <a:spcPts val="61"/>
              </a:spcBef>
              <a:buFont typeface="Wingdings"/>
              <a:buChar char=""/>
              <a:tabLst>
                <a:tab pos="211644" algn="l"/>
              </a:tabLst>
            </a:pPr>
            <a:r>
              <a:rPr sz="2280" spc="-4" dirty="0"/>
              <a:t>Les méthodes de </a:t>
            </a:r>
            <a:r>
              <a:rPr sz="2280" spc="-18" dirty="0"/>
              <a:t>cette </a:t>
            </a:r>
            <a:r>
              <a:rPr sz="2280" spc="-13" dirty="0"/>
              <a:t>interface permettent</a:t>
            </a:r>
            <a:r>
              <a:rPr sz="2280" spc="18" dirty="0"/>
              <a:t> </a:t>
            </a:r>
            <a:r>
              <a:rPr sz="2280" spc="-4" dirty="0"/>
              <a:t>de</a:t>
            </a:r>
            <a:endParaRPr sz="2280" dirty="0"/>
          </a:p>
        </p:txBody>
      </p:sp>
      <p:sp>
        <p:nvSpPr>
          <p:cNvPr id="4" name="object 4"/>
          <p:cNvSpPr txBox="1"/>
          <p:nvPr/>
        </p:nvSpPr>
        <p:spPr>
          <a:xfrm>
            <a:off x="1053189" y="4264151"/>
            <a:ext cx="8166527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SzPct val="102325"/>
              <a:buFont typeface="Wingdings"/>
              <a:buChar char=""/>
              <a:tabLst>
                <a:tab pos="211644" algn="l"/>
              </a:tabLst>
            </a:pPr>
            <a:r>
              <a:rPr sz="2829" spc="26" baseline="1291" dirty="0">
                <a:latin typeface="Calibri Light"/>
                <a:cs typeface="Calibri Light"/>
              </a:rPr>
              <a:t>onSubscribe </a:t>
            </a:r>
            <a:r>
              <a:rPr sz="2829" spc="13" baseline="1291" dirty="0">
                <a:latin typeface="Calibri Light"/>
                <a:cs typeface="Calibri Light"/>
              </a:rPr>
              <a:t>: </a:t>
            </a:r>
            <a:r>
              <a:rPr sz="1930" spc="-4" dirty="0">
                <a:latin typeface="Calibri Light"/>
                <a:cs typeface="Calibri Light"/>
              </a:rPr>
              <a:t>définir </a:t>
            </a:r>
            <a:r>
              <a:rPr sz="1930" spc="-9" dirty="0">
                <a:latin typeface="Calibri Light"/>
                <a:cs typeface="Calibri Light"/>
              </a:rPr>
              <a:t>une </a:t>
            </a:r>
            <a:r>
              <a:rPr sz="1930" dirty="0">
                <a:latin typeface="Calibri Light"/>
                <a:cs typeface="Calibri Light"/>
              </a:rPr>
              <a:t>action à </a:t>
            </a:r>
            <a:r>
              <a:rPr sz="1930" spc="-13" dirty="0">
                <a:latin typeface="Calibri Light"/>
                <a:cs typeface="Calibri Light"/>
              </a:rPr>
              <a:t>entreprendre </a:t>
            </a:r>
            <a:r>
              <a:rPr sz="1930" spc="-22" dirty="0">
                <a:latin typeface="Calibri Light"/>
                <a:cs typeface="Calibri Light"/>
              </a:rPr>
              <a:t>avant </a:t>
            </a:r>
            <a:r>
              <a:rPr sz="1930" spc="-26" dirty="0">
                <a:latin typeface="Calibri Light"/>
                <a:cs typeface="Calibri Light"/>
              </a:rPr>
              <a:t>l’appel </a:t>
            </a:r>
            <a:r>
              <a:rPr sz="1930" spc="-4" dirty="0">
                <a:latin typeface="Calibri Light"/>
                <a:cs typeface="Calibri Light"/>
              </a:rPr>
              <a:t>de n’importe</a:t>
            </a:r>
            <a:r>
              <a:rPr sz="1930" spc="83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quelle</a:t>
            </a:r>
            <a:endParaRPr sz="1930" dirty="0">
              <a:latin typeface="Calibri Light"/>
              <a:cs typeface="Calibr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3690" y="4464652"/>
            <a:ext cx="8186020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930" spc="-4" dirty="0">
                <a:latin typeface="Calibri Light"/>
                <a:cs typeface="Calibri Light"/>
              </a:rPr>
              <a:t>méthode de cet abonné et </a:t>
            </a:r>
            <a:r>
              <a:rPr sz="1930" dirty="0">
                <a:latin typeface="Calibri Light"/>
                <a:cs typeface="Calibri Light"/>
              </a:rPr>
              <a:t>ce </a:t>
            </a:r>
            <a:r>
              <a:rPr sz="1930" spc="-4" dirty="0">
                <a:latin typeface="Calibri Light"/>
                <a:cs typeface="Calibri Light"/>
              </a:rPr>
              <a:t>pour </a:t>
            </a:r>
            <a:r>
              <a:rPr sz="1930" spc="-18" dirty="0">
                <a:latin typeface="Calibri Light"/>
                <a:cs typeface="Calibri Light"/>
              </a:rPr>
              <a:t>l’abonnement </a:t>
            </a:r>
            <a:r>
              <a:rPr sz="2829" spc="19" baseline="1291" dirty="0">
                <a:latin typeface="Calibri Light"/>
                <a:cs typeface="Calibri Light"/>
              </a:rPr>
              <a:t>subscription </a:t>
            </a:r>
            <a:r>
              <a:rPr sz="1930" spc="-4" dirty="0">
                <a:latin typeface="Calibri Light"/>
                <a:cs typeface="Calibri Light"/>
              </a:rPr>
              <a:t>passé en</a:t>
            </a:r>
            <a:r>
              <a:rPr sz="1930" spc="48" dirty="0">
                <a:latin typeface="Calibri Light"/>
                <a:cs typeface="Calibri Light"/>
              </a:rPr>
              <a:t> </a:t>
            </a:r>
            <a:r>
              <a:rPr sz="1930" spc="-9" dirty="0">
                <a:latin typeface="Calibri Light"/>
                <a:cs typeface="Calibri Light"/>
              </a:rPr>
              <a:t>paramètre.</a:t>
            </a:r>
            <a:endParaRPr sz="1930" dirty="0">
              <a:latin typeface="Calibri Light"/>
              <a:cs typeface="Calibr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3189" y="4731987"/>
            <a:ext cx="8260095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SzPct val="102325"/>
              <a:buFont typeface="Wingdings"/>
              <a:buChar char=""/>
              <a:tabLst>
                <a:tab pos="211644" algn="l"/>
              </a:tabLst>
            </a:pPr>
            <a:r>
              <a:rPr sz="2829" spc="26" baseline="1291" dirty="0">
                <a:latin typeface="Calibri Light"/>
                <a:cs typeface="Calibri Light"/>
              </a:rPr>
              <a:t>onNext </a:t>
            </a:r>
            <a:r>
              <a:rPr sz="2829" spc="13" baseline="1291" dirty="0">
                <a:latin typeface="Calibri Light"/>
                <a:cs typeface="Calibri Light"/>
              </a:rPr>
              <a:t>: </a:t>
            </a:r>
            <a:r>
              <a:rPr sz="1930" spc="-4" dirty="0">
                <a:latin typeface="Calibri Light"/>
                <a:cs typeface="Calibri Light"/>
              </a:rPr>
              <a:t>définir </a:t>
            </a:r>
            <a:r>
              <a:rPr sz="1930" spc="-9" dirty="0">
                <a:latin typeface="Calibri Light"/>
                <a:cs typeface="Calibri Light"/>
              </a:rPr>
              <a:t>une </a:t>
            </a:r>
            <a:r>
              <a:rPr sz="1930" dirty="0">
                <a:latin typeface="Calibri Light"/>
                <a:cs typeface="Calibri Light"/>
              </a:rPr>
              <a:t>action à </a:t>
            </a:r>
            <a:r>
              <a:rPr sz="1930" spc="-13" dirty="0">
                <a:latin typeface="Calibri Light"/>
                <a:cs typeface="Calibri Light"/>
              </a:rPr>
              <a:t>entreprendre </a:t>
            </a:r>
            <a:r>
              <a:rPr sz="1930" spc="-4" dirty="0">
                <a:latin typeface="Calibri Light"/>
                <a:cs typeface="Calibri Light"/>
              </a:rPr>
              <a:t>dans cet abonné </a:t>
            </a:r>
            <a:r>
              <a:rPr sz="1930" spc="-13" dirty="0">
                <a:latin typeface="Calibri Light"/>
                <a:cs typeface="Calibri Light"/>
              </a:rPr>
              <a:t>lorsqu’une </a:t>
            </a:r>
            <a:r>
              <a:rPr sz="1930" spc="-4" dirty="0">
                <a:latin typeface="Calibri Light"/>
                <a:cs typeface="Calibri Light"/>
              </a:rPr>
              <a:t>émission</a:t>
            </a:r>
            <a:r>
              <a:rPr sz="1930" spc="22" dirty="0">
                <a:latin typeface="Calibri Light"/>
                <a:cs typeface="Calibri Light"/>
              </a:rPr>
              <a:t> </a:t>
            </a:r>
            <a:r>
              <a:rPr sz="1930" dirty="0">
                <a:latin typeface="Calibri Light"/>
                <a:cs typeface="Calibri Light"/>
              </a:rPr>
              <a:t>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53690" y="4932488"/>
            <a:ext cx="438875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930" dirty="0">
                <a:latin typeface="Calibri Light"/>
                <a:cs typeface="Calibri Light"/>
              </a:rPr>
              <a:t>lie</a:t>
            </a:r>
            <a:r>
              <a:rPr sz="1930" spc="-9" dirty="0">
                <a:latin typeface="Calibri Light"/>
                <a:cs typeface="Calibri Light"/>
              </a:rPr>
              <a:t>u</a:t>
            </a:r>
            <a:r>
              <a:rPr sz="1930" dirty="0">
                <a:latin typeface="Calibri Light"/>
                <a:cs typeface="Calibri Light"/>
              </a:rPr>
              <a:t>.</a:t>
            </a:r>
            <a:endParaRPr sz="193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189" y="5199823"/>
            <a:ext cx="8465051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SzPct val="102325"/>
              <a:buFont typeface="Wingdings"/>
              <a:buChar char=""/>
              <a:tabLst>
                <a:tab pos="211644" algn="l"/>
              </a:tabLst>
            </a:pPr>
            <a:r>
              <a:rPr sz="2829" spc="19" baseline="1291" dirty="0">
                <a:latin typeface="Calibri Light"/>
                <a:cs typeface="Calibri Light"/>
              </a:rPr>
              <a:t>onError </a:t>
            </a:r>
            <a:r>
              <a:rPr sz="2829" spc="13" baseline="1291" dirty="0">
                <a:latin typeface="Calibri Light"/>
                <a:cs typeface="Calibri Light"/>
              </a:rPr>
              <a:t>: </a:t>
            </a:r>
            <a:r>
              <a:rPr sz="1930" spc="-4" dirty="0">
                <a:latin typeface="Calibri Light"/>
                <a:cs typeface="Calibri Light"/>
              </a:rPr>
              <a:t>définir </a:t>
            </a:r>
            <a:r>
              <a:rPr sz="1930" spc="-9" dirty="0">
                <a:latin typeface="Calibri Light"/>
                <a:cs typeface="Calibri Light"/>
              </a:rPr>
              <a:t>une </a:t>
            </a:r>
            <a:r>
              <a:rPr sz="1930" dirty="0">
                <a:latin typeface="Calibri Light"/>
                <a:cs typeface="Calibri Light"/>
              </a:rPr>
              <a:t>action à </a:t>
            </a:r>
            <a:r>
              <a:rPr sz="1930" spc="-13" dirty="0">
                <a:latin typeface="Calibri Light"/>
                <a:cs typeface="Calibri Light"/>
              </a:rPr>
              <a:t>entreprendre </a:t>
            </a:r>
            <a:r>
              <a:rPr sz="1930" spc="-4" dirty="0">
                <a:latin typeface="Calibri Light"/>
                <a:cs typeface="Calibri Light"/>
              </a:rPr>
              <a:t>dans cet abonné </a:t>
            </a:r>
            <a:r>
              <a:rPr sz="1930" spc="-13" dirty="0">
                <a:latin typeface="Calibri Light"/>
                <a:cs typeface="Calibri Light"/>
              </a:rPr>
              <a:t>lorsqu’une </a:t>
            </a:r>
            <a:r>
              <a:rPr sz="1930" spc="-9" dirty="0">
                <a:latin typeface="Calibri Light"/>
                <a:cs typeface="Calibri Light"/>
              </a:rPr>
              <a:t>erreur </a:t>
            </a:r>
            <a:r>
              <a:rPr sz="1930" dirty="0">
                <a:latin typeface="Calibri Light"/>
                <a:cs typeface="Calibri Light"/>
              </a:rPr>
              <a:t>a</a:t>
            </a:r>
            <a:r>
              <a:rPr sz="1930" spc="48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lieu</a:t>
            </a:r>
            <a:endParaRPr sz="193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53690" y="5400324"/>
            <a:ext cx="1781119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930" spc="-9" dirty="0">
                <a:latin typeface="Calibri Light"/>
                <a:cs typeface="Calibri Light"/>
              </a:rPr>
              <a:t>lors </a:t>
            </a:r>
            <a:r>
              <a:rPr sz="1930" spc="-4" dirty="0">
                <a:latin typeface="Calibri Light"/>
                <a:cs typeface="Calibri Light"/>
              </a:rPr>
              <a:t>de</a:t>
            </a:r>
            <a:r>
              <a:rPr sz="1930" spc="-53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l’émission.</a:t>
            </a:r>
            <a:endParaRPr sz="193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3188" y="5667659"/>
            <a:ext cx="8640490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SzPct val="102325"/>
              <a:buFont typeface="Wingdings"/>
              <a:buChar char=""/>
              <a:tabLst>
                <a:tab pos="211644" algn="l"/>
              </a:tabLst>
            </a:pPr>
            <a:r>
              <a:rPr sz="2829" spc="26" baseline="1291" dirty="0">
                <a:latin typeface="Calibri Light"/>
                <a:cs typeface="Calibri Light"/>
              </a:rPr>
              <a:t>onComplete </a:t>
            </a:r>
            <a:r>
              <a:rPr sz="2829" spc="13" baseline="1291" dirty="0">
                <a:latin typeface="Calibri Light"/>
                <a:cs typeface="Calibri Light"/>
              </a:rPr>
              <a:t>: </a:t>
            </a:r>
            <a:r>
              <a:rPr sz="1930" spc="-4" dirty="0">
                <a:latin typeface="Calibri Light"/>
                <a:cs typeface="Calibri Light"/>
              </a:rPr>
              <a:t>définir </a:t>
            </a:r>
            <a:r>
              <a:rPr sz="1930" spc="-9" dirty="0">
                <a:latin typeface="Calibri Light"/>
                <a:cs typeface="Calibri Light"/>
              </a:rPr>
              <a:t>une </a:t>
            </a:r>
            <a:r>
              <a:rPr sz="1930" dirty="0">
                <a:latin typeface="Calibri Light"/>
                <a:cs typeface="Calibri Light"/>
              </a:rPr>
              <a:t>action à </a:t>
            </a:r>
            <a:r>
              <a:rPr sz="1930" spc="-13" dirty="0">
                <a:latin typeface="Calibri Light"/>
                <a:cs typeface="Calibri Light"/>
              </a:rPr>
              <a:t>entreprendre </a:t>
            </a:r>
            <a:r>
              <a:rPr sz="1930" spc="-9" dirty="0">
                <a:latin typeface="Calibri Light"/>
                <a:cs typeface="Calibri Light"/>
              </a:rPr>
              <a:t>lorsque l’émetteur termine</a:t>
            </a:r>
            <a:r>
              <a:rPr sz="1930" spc="53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l’émission</a:t>
            </a:r>
            <a:endParaRPr sz="193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53690" y="5868161"/>
            <a:ext cx="2961848" cy="30825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930" spc="-4" dirty="0">
                <a:latin typeface="Calibri Light"/>
                <a:cs typeface="Calibri Light"/>
              </a:rPr>
              <a:t>de </a:t>
            </a:r>
            <a:r>
              <a:rPr sz="1930" spc="-9" dirty="0">
                <a:latin typeface="Calibri Light"/>
                <a:cs typeface="Calibri Light"/>
              </a:rPr>
              <a:t>toutes </a:t>
            </a:r>
            <a:r>
              <a:rPr sz="1930" spc="-4" dirty="0">
                <a:latin typeface="Calibri Light"/>
                <a:cs typeface="Calibri Light"/>
              </a:rPr>
              <a:t>les </a:t>
            </a:r>
            <a:r>
              <a:rPr sz="1930" spc="-9" dirty="0">
                <a:latin typeface="Calibri Light"/>
                <a:cs typeface="Calibri Light"/>
              </a:rPr>
              <a:t>données </a:t>
            </a:r>
            <a:r>
              <a:rPr sz="1930" spc="-4" dirty="0">
                <a:latin typeface="Calibri Light"/>
                <a:cs typeface="Calibri Light"/>
              </a:rPr>
              <a:t>du</a:t>
            </a:r>
            <a:r>
              <a:rPr sz="1930" spc="-22" dirty="0">
                <a:latin typeface="Calibri Light"/>
                <a:cs typeface="Calibri Light"/>
              </a:rPr>
              <a:t> </a:t>
            </a:r>
            <a:r>
              <a:rPr sz="1930" spc="-4" dirty="0">
                <a:latin typeface="Calibri Light"/>
                <a:cs typeface="Calibri Light"/>
              </a:rPr>
              <a:t>flux.</a:t>
            </a:r>
            <a:endParaRPr sz="193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2253">
              <a:spcBef>
                <a:spcPts val="88"/>
              </a:spcBef>
            </a:pPr>
            <a:r>
              <a:rPr spc="-31" dirty="0"/>
              <a:t>Java </a:t>
            </a:r>
            <a:r>
              <a:rPr dirty="0"/>
              <a:t>9 : </a:t>
            </a:r>
            <a:r>
              <a:rPr spc="-18" dirty="0"/>
              <a:t>Reactive </a:t>
            </a:r>
            <a:r>
              <a:rPr spc="-13" dirty="0"/>
              <a:t>Stream </a:t>
            </a:r>
            <a:r>
              <a:rPr spc="-26" dirty="0"/>
              <a:t>avec </a:t>
            </a:r>
            <a:r>
              <a:rPr spc="-4" dirty="0"/>
              <a:t>Flow</a:t>
            </a:r>
            <a:r>
              <a:rPr spc="44" dirty="0"/>
              <a:t> </a:t>
            </a:r>
            <a:r>
              <a:rPr spc="-4" dirty="0"/>
              <a:t>API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45779"/>
            <a:ext cx="8365915" cy="1273260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456" spc="-9" dirty="0">
                <a:latin typeface="Calibri"/>
                <a:cs typeface="Calibri"/>
              </a:rPr>
              <a:t>Processor&lt;I,O&gt;</a:t>
            </a:r>
            <a:r>
              <a:rPr sz="2456" spc="4" dirty="0">
                <a:latin typeface="Calibri"/>
                <a:cs typeface="Calibri"/>
              </a:rPr>
              <a:t> </a:t>
            </a:r>
            <a:r>
              <a:rPr sz="2456" dirty="0">
                <a:latin typeface="Calibri"/>
                <a:cs typeface="Calibri"/>
              </a:rPr>
              <a:t>:</a:t>
            </a:r>
          </a:p>
          <a:p>
            <a:pPr>
              <a:spcBef>
                <a:spcPts val="44"/>
              </a:spcBef>
            </a:pPr>
            <a:endParaRPr sz="3289" dirty="0">
              <a:latin typeface="Calibri"/>
              <a:cs typeface="Calibri"/>
            </a:endParaRPr>
          </a:p>
          <a:p>
            <a:pPr marL="211644" indent="-200505">
              <a:spcBef>
                <a:spcPts val="4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13" dirty="0">
                <a:latin typeface="Calibri Light"/>
                <a:cs typeface="Calibri Light"/>
              </a:rPr>
              <a:t>Permet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18" dirty="0">
                <a:latin typeface="Calibri Light"/>
                <a:cs typeface="Calibri Light"/>
              </a:rPr>
              <a:t>transformer </a:t>
            </a:r>
            <a:r>
              <a:rPr sz="2456" dirty="0">
                <a:latin typeface="Calibri Light"/>
                <a:cs typeface="Calibri Light"/>
              </a:rPr>
              <a:t>les </a:t>
            </a:r>
            <a:r>
              <a:rPr sz="2456" spc="-4" dirty="0">
                <a:latin typeface="Calibri Light"/>
                <a:cs typeface="Calibri Light"/>
              </a:rPr>
              <a:t>données </a:t>
            </a:r>
            <a:r>
              <a:rPr sz="2456" spc="-13" dirty="0">
                <a:latin typeface="Calibri Light"/>
                <a:cs typeface="Calibri Light"/>
              </a:rPr>
              <a:t>entre </a:t>
            </a:r>
            <a:r>
              <a:rPr sz="2456" b="1" spc="-4" dirty="0">
                <a:latin typeface="Calibri"/>
                <a:cs typeface="Calibri"/>
              </a:rPr>
              <a:t>Publisher </a:t>
            </a:r>
            <a:r>
              <a:rPr sz="2456" spc="-13" dirty="0">
                <a:latin typeface="Calibri"/>
                <a:cs typeface="Calibri"/>
              </a:rPr>
              <a:t>et</a:t>
            </a:r>
            <a:r>
              <a:rPr sz="2456" spc="105" dirty="0">
                <a:latin typeface="Calibri"/>
                <a:cs typeface="Calibri"/>
              </a:rPr>
              <a:t> </a:t>
            </a:r>
            <a:r>
              <a:rPr sz="2456" b="1" spc="-26" dirty="0">
                <a:latin typeface="Calibri"/>
                <a:cs typeface="Calibri"/>
              </a:rPr>
              <a:t>Subsriber.</a:t>
            </a:r>
            <a:endParaRPr sz="2456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100" y="444166"/>
            <a:ext cx="8553049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spc="-4" dirty="0"/>
              <a:t>10 </a:t>
            </a:r>
            <a:r>
              <a:rPr sz="3000" dirty="0"/>
              <a:t>: </a:t>
            </a:r>
            <a:r>
              <a:rPr sz="3000" spc="-26" dirty="0"/>
              <a:t>Inférence </a:t>
            </a:r>
            <a:r>
              <a:rPr sz="3000" spc="-4" dirty="0"/>
              <a:t>de type </a:t>
            </a:r>
            <a:r>
              <a:rPr sz="3000" spc="-9" dirty="0"/>
              <a:t>variables</a:t>
            </a:r>
            <a:r>
              <a:rPr sz="3000" spc="92" dirty="0"/>
              <a:t> </a:t>
            </a:r>
            <a:r>
              <a:rPr sz="3000" spc="-9" dirty="0"/>
              <a:t>locales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228152"/>
            <a:ext cx="8791423" cy="1408995"/>
          </a:xfrm>
          <a:prstGeom prst="rect">
            <a:avLst/>
          </a:prstGeom>
        </p:spPr>
        <p:txBody>
          <a:bodyPr vert="horz" wrap="square" lIns="0" tIns="47898" rIns="0" bIns="0" rtlCol="0">
            <a:spAutoFit/>
          </a:bodyPr>
          <a:lstStyle/>
          <a:p>
            <a:pPr marL="211644" marR="4456" indent="-200505" algn="just">
              <a:lnSpc>
                <a:spcPct val="90200"/>
              </a:lnSpc>
              <a:spcBef>
                <a:spcPts val="377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18" dirty="0">
                <a:latin typeface="Calibri Light"/>
                <a:cs typeface="Calibri Light"/>
              </a:rPr>
              <a:t>C’est </a:t>
            </a:r>
            <a:r>
              <a:rPr sz="3618" spc="26" baseline="1010" dirty="0">
                <a:latin typeface="Calibri Light"/>
                <a:cs typeface="Calibri Light"/>
              </a:rPr>
              <a:t>LA </a:t>
            </a:r>
            <a:r>
              <a:rPr sz="2456" spc="-18" dirty="0">
                <a:latin typeface="Calibri Light"/>
                <a:cs typeface="Calibri Light"/>
              </a:rPr>
              <a:t>grande </a:t>
            </a:r>
            <a:r>
              <a:rPr sz="2456" spc="-9" dirty="0">
                <a:latin typeface="Calibri Light"/>
                <a:cs typeface="Calibri Light"/>
              </a:rPr>
              <a:t>nouveauté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dirty="0">
                <a:latin typeface="Calibri Light"/>
                <a:cs typeface="Calibri Light"/>
              </a:rPr>
              <a:t>10 : </a:t>
            </a:r>
            <a:r>
              <a:rPr sz="2456" spc="-4" dirty="0">
                <a:latin typeface="Calibri Light"/>
                <a:cs typeface="Calibri Light"/>
              </a:rPr>
              <a:t>la </a:t>
            </a:r>
            <a:r>
              <a:rPr sz="2456" spc="-9" dirty="0">
                <a:latin typeface="Calibri Light"/>
                <a:cs typeface="Calibri Light"/>
              </a:rPr>
              <a:t>possibilité </a:t>
            </a:r>
            <a:r>
              <a:rPr sz="2456" spc="-13" dirty="0">
                <a:latin typeface="Calibri Light"/>
                <a:cs typeface="Calibri Light"/>
              </a:rPr>
              <a:t>d’utiliser </a:t>
            </a:r>
            <a:r>
              <a:rPr sz="2456" spc="-4" dirty="0">
                <a:latin typeface="Calibri Light"/>
                <a:cs typeface="Calibri Light"/>
              </a:rPr>
              <a:t>le mot  clé </a:t>
            </a:r>
            <a:r>
              <a:rPr sz="3618" spc="6" baseline="1010" dirty="0">
                <a:latin typeface="Calibri Light"/>
                <a:cs typeface="Calibri Light"/>
              </a:rPr>
              <a:t>var </a:t>
            </a:r>
            <a:r>
              <a:rPr sz="2456" dirty="0">
                <a:latin typeface="Calibri Light"/>
                <a:cs typeface="Calibri Light"/>
              </a:rPr>
              <a:t>à </a:t>
            </a:r>
            <a:r>
              <a:rPr sz="2456" spc="-4" dirty="0">
                <a:latin typeface="Calibri Light"/>
                <a:cs typeface="Calibri Light"/>
              </a:rPr>
              <a:t>la </a:t>
            </a:r>
            <a:r>
              <a:rPr sz="2456" spc="-9" dirty="0">
                <a:latin typeface="Calibri Light"/>
                <a:cs typeface="Calibri Light"/>
              </a:rPr>
              <a:t>place </a:t>
            </a:r>
            <a:r>
              <a:rPr sz="2456" spc="-18" dirty="0">
                <a:latin typeface="Calibri Light"/>
                <a:cs typeface="Calibri Light"/>
              </a:rPr>
              <a:t>d’une </a:t>
            </a:r>
            <a:r>
              <a:rPr sz="2456" spc="-13" dirty="0">
                <a:latin typeface="Calibri Light"/>
                <a:cs typeface="Calibri Light"/>
              </a:rPr>
              <a:t>déclaration </a:t>
            </a:r>
            <a:r>
              <a:rPr sz="2456" spc="-18" dirty="0">
                <a:latin typeface="Calibri Light"/>
                <a:cs typeface="Calibri Light"/>
              </a:rPr>
              <a:t>standard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9" dirty="0">
                <a:latin typeface="Calibri Light"/>
                <a:cs typeface="Calibri Light"/>
              </a:rPr>
              <a:t>variable, </a:t>
            </a:r>
            <a:r>
              <a:rPr sz="2456" dirty="0">
                <a:latin typeface="Calibri Light"/>
                <a:cs typeface="Calibri Light"/>
              </a:rPr>
              <a:t>à </a:t>
            </a:r>
            <a:r>
              <a:rPr sz="2456" spc="-9" dirty="0">
                <a:latin typeface="Calibri Light"/>
                <a:cs typeface="Calibri Light"/>
              </a:rPr>
              <a:t>l’intérieur  </a:t>
            </a:r>
            <a:r>
              <a:rPr sz="2456" spc="-18" dirty="0">
                <a:latin typeface="Calibri Light"/>
                <a:cs typeface="Calibri Light"/>
              </a:rPr>
              <a:t>d’une </a:t>
            </a:r>
            <a:r>
              <a:rPr sz="2456" spc="-4" dirty="0">
                <a:latin typeface="Calibri Light"/>
                <a:cs typeface="Calibri Light"/>
              </a:rPr>
              <a:t>méthode </a:t>
            </a:r>
            <a:r>
              <a:rPr sz="2456" spc="-9" dirty="0">
                <a:latin typeface="Calibri Light"/>
                <a:cs typeface="Calibri Light"/>
              </a:rPr>
              <a:t>(variable locale) </a:t>
            </a:r>
            <a:r>
              <a:rPr sz="2456" spc="-4" dirty="0">
                <a:latin typeface="Calibri Light"/>
                <a:cs typeface="Calibri Light"/>
              </a:rPr>
              <a:t>quand le </a:t>
            </a:r>
            <a:r>
              <a:rPr sz="2456" dirty="0">
                <a:latin typeface="Calibri Light"/>
                <a:cs typeface="Calibri Light"/>
              </a:rPr>
              <a:t>type </a:t>
            </a:r>
            <a:r>
              <a:rPr sz="2456" spc="-4" dirty="0">
                <a:latin typeface="Calibri Light"/>
                <a:cs typeface="Calibri Light"/>
              </a:rPr>
              <a:t>peut </a:t>
            </a:r>
            <a:r>
              <a:rPr sz="2456" spc="-9" dirty="0">
                <a:latin typeface="Calibri Light"/>
                <a:cs typeface="Calibri Light"/>
              </a:rPr>
              <a:t>être </a:t>
            </a:r>
            <a:r>
              <a:rPr sz="2456" spc="-26" dirty="0">
                <a:latin typeface="Calibri Light"/>
                <a:cs typeface="Calibri Light"/>
              </a:rPr>
              <a:t>inféré </a:t>
            </a:r>
            <a:r>
              <a:rPr sz="2456" spc="-4" dirty="0">
                <a:latin typeface="Calibri Light"/>
                <a:cs typeface="Calibri Light"/>
              </a:rPr>
              <a:t>par le  </a:t>
            </a:r>
            <a:r>
              <a:rPr sz="2456" spc="-35" dirty="0">
                <a:latin typeface="Calibri Light"/>
                <a:cs typeface="Calibri Light"/>
              </a:rPr>
              <a:t>compilateur.</a:t>
            </a:r>
            <a:endParaRPr sz="2456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13033" y="4366386"/>
            <a:ext cx="5950877" cy="959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5" name="object 5"/>
          <p:cNvSpPr txBox="1"/>
          <p:nvPr/>
        </p:nvSpPr>
        <p:spPr>
          <a:xfrm>
            <a:off x="965025" y="5786380"/>
            <a:ext cx="2008911" cy="389172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61770" indent="-250631">
              <a:spcBef>
                <a:spcPts val="88"/>
              </a:spcBef>
              <a:buFont typeface="Wingdings"/>
              <a:buChar char=""/>
              <a:tabLst>
                <a:tab pos="261770" algn="l"/>
              </a:tabLst>
            </a:pPr>
            <a:r>
              <a:rPr sz="2456" spc="-4" dirty="0">
                <a:latin typeface="Calibri Light"/>
                <a:cs typeface="Calibri Light"/>
              </a:rPr>
              <a:t>En </a:t>
            </a:r>
            <a:r>
              <a:rPr sz="2456" spc="-18" dirty="0">
                <a:latin typeface="Calibri Light"/>
                <a:cs typeface="Calibri Light"/>
              </a:rPr>
              <a:t>attendant</a:t>
            </a:r>
            <a:r>
              <a:rPr sz="2456" spc="-61" dirty="0">
                <a:latin typeface="Calibri Light"/>
                <a:cs typeface="Calibri Light"/>
              </a:rPr>
              <a:t> </a:t>
            </a:r>
            <a:r>
              <a:rPr sz="1579" dirty="0">
                <a:latin typeface="Calibri"/>
                <a:cs typeface="Calibri"/>
              </a:rPr>
              <a:t>: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56140" y="5756529"/>
            <a:ext cx="2598496" cy="481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7" name="object 7"/>
          <p:cNvSpPr/>
          <p:nvPr/>
        </p:nvSpPr>
        <p:spPr>
          <a:xfrm>
            <a:off x="3256140" y="6317933"/>
            <a:ext cx="1919465" cy="467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232" y="1306738"/>
            <a:ext cx="8553049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spc="-4" dirty="0"/>
              <a:t>10 </a:t>
            </a:r>
            <a:r>
              <a:rPr sz="3000" dirty="0"/>
              <a:t>: </a:t>
            </a:r>
            <a:r>
              <a:rPr sz="3000" spc="-26" dirty="0"/>
              <a:t>Inférence </a:t>
            </a:r>
            <a:r>
              <a:rPr sz="3000" spc="-4" dirty="0"/>
              <a:t>de type </a:t>
            </a:r>
            <a:r>
              <a:rPr sz="3000" spc="-9" dirty="0"/>
              <a:t>variables</a:t>
            </a:r>
            <a:r>
              <a:rPr sz="3000" spc="92" dirty="0"/>
              <a:t> </a:t>
            </a:r>
            <a:r>
              <a:rPr sz="3000" spc="-9" dirty="0"/>
              <a:t>locales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4581" y="2339541"/>
            <a:ext cx="6143692" cy="303457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2105" spc="-9" dirty="0">
                <a:latin typeface="Calibri"/>
                <a:cs typeface="Calibri"/>
              </a:rPr>
              <a:t>Restrictions</a:t>
            </a:r>
            <a:r>
              <a:rPr sz="2105" spc="-13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:</a:t>
            </a:r>
          </a:p>
          <a:p>
            <a:pPr>
              <a:spcBef>
                <a:spcPts val="48"/>
              </a:spcBef>
            </a:pPr>
            <a:endParaRPr sz="2061" dirty="0">
              <a:latin typeface="Calibri"/>
              <a:cs typeface="Calibri"/>
            </a:endParaRPr>
          </a:p>
          <a:p>
            <a:pPr marL="311897" indent="-300758">
              <a:spcBef>
                <a:spcPts val="4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Une variable doit </a:t>
            </a:r>
            <a:r>
              <a:rPr sz="2105" spc="-13" dirty="0">
                <a:latin typeface="Calibri"/>
                <a:cs typeface="Calibri"/>
              </a:rPr>
              <a:t>être </a:t>
            </a:r>
            <a:r>
              <a:rPr sz="2105" spc="-4" dirty="0">
                <a:latin typeface="Calibri"/>
                <a:cs typeface="Calibri"/>
              </a:rPr>
              <a:t>initialisée </a:t>
            </a:r>
            <a:r>
              <a:rPr sz="2105" spc="-13" dirty="0">
                <a:latin typeface="Calibri"/>
                <a:cs typeface="Calibri"/>
              </a:rPr>
              <a:t>avec </a:t>
            </a:r>
            <a:r>
              <a:rPr sz="2105" spc="-9" dirty="0">
                <a:latin typeface="Calibri"/>
                <a:cs typeface="Calibri"/>
              </a:rPr>
              <a:t>valeur </a:t>
            </a:r>
            <a:r>
              <a:rPr sz="2105" spc="-4" dirty="0">
                <a:latin typeface="Calibri"/>
                <a:cs typeface="Calibri"/>
              </a:rPr>
              <a:t>non null</a:t>
            </a:r>
            <a:r>
              <a:rPr sz="2105" spc="18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:</a:t>
            </a:r>
          </a:p>
          <a:p>
            <a:pPr marL="311897"/>
            <a:r>
              <a:rPr sz="1579" i="1" spc="-4" dirty="0">
                <a:latin typeface="Calibri"/>
                <a:cs typeface="Calibri"/>
              </a:rPr>
              <a:t>var x; </a:t>
            </a:r>
            <a:r>
              <a:rPr sz="1579" i="1" dirty="0">
                <a:latin typeface="Calibri"/>
                <a:cs typeface="Calibri"/>
              </a:rPr>
              <a:t>//No!!!, </a:t>
            </a:r>
            <a:r>
              <a:rPr sz="1579" spc="-9" dirty="0">
                <a:latin typeface="Calibri"/>
                <a:cs typeface="Calibri"/>
              </a:rPr>
              <a:t>var </a:t>
            </a:r>
            <a:r>
              <a:rPr sz="1579" dirty="0">
                <a:latin typeface="Calibri"/>
                <a:cs typeface="Calibri"/>
              </a:rPr>
              <a:t>x = </a:t>
            </a:r>
            <a:r>
              <a:rPr sz="1579" spc="-4" dirty="0">
                <a:latin typeface="Calibri"/>
                <a:cs typeface="Calibri"/>
              </a:rPr>
              <a:t>null;</a:t>
            </a:r>
            <a:r>
              <a:rPr sz="1579" spc="35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//No!</a:t>
            </a:r>
            <a:endParaRPr sz="1579" dirty="0">
              <a:latin typeface="Calibri"/>
              <a:cs typeface="Calibri"/>
            </a:endParaRPr>
          </a:p>
          <a:p>
            <a:pPr>
              <a:spcBef>
                <a:spcPts val="39"/>
              </a:spcBef>
            </a:pPr>
            <a:endParaRPr sz="2017" dirty="0">
              <a:latin typeface="Calibri"/>
              <a:cs typeface="Calibri"/>
            </a:endParaRPr>
          </a:p>
          <a:p>
            <a:pPr marL="311897" indent="-300758"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13" dirty="0">
                <a:latin typeface="Calibri"/>
                <a:cs typeface="Calibri"/>
              </a:rPr>
              <a:t>var </a:t>
            </a:r>
            <a:r>
              <a:rPr sz="2105" spc="-4" dirty="0">
                <a:latin typeface="Calibri"/>
                <a:cs typeface="Calibri"/>
              </a:rPr>
              <a:t>x=0,y=0; //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no!</a:t>
            </a:r>
            <a:endParaRPr sz="2105" dirty="0">
              <a:latin typeface="Calibri"/>
              <a:cs typeface="Calibri"/>
            </a:endParaRPr>
          </a:p>
          <a:p>
            <a:pPr>
              <a:spcBef>
                <a:spcPts val="31"/>
              </a:spcBef>
              <a:buFont typeface="Wingdings"/>
              <a:buChar char=""/>
            </a:pPr>
            <a:endParaRPr sz="2061" dirty="0">
              <a:latin typeface="Calibri"/>
              <a:cs typeface="Calibri"/>
            </a:endParaRPr>
          </a:p>
          <a:p>
            <a:pPr marL="311897" indent="-300758"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9" dirty="0">
                <a:latin typeface="Calibri"/>
                <a:cs typeface="Calibri"/>
              </a:rPr>
              <a:t>Modification </a:t>
            </a:r>
            <a:r>
              <a:rPr sz="2105" dirty="0">
                <a:latin typeface="Calibri"/>
                <a:cs typeface="Calibri"/>
              </a:rPr>
              <a:t>de </a:t>
            </a:r>
            <a:r>
              <a:rPr sz="2105" spc="-4" dirty="0">
                <a:latin typeface="Calibri"/>
                <a:cs typeface="Calibri"/>
              </a:rPr>
              <a:t>type</a:t>
            </a:r>
            <a:r>
              <a:rPr sz="2105" dirty="0">
                <a:latin typeface="Calibri"/>
                <a:cs typeface="Calibri"/>
              </a:rPr>
              <a:t> :</a:t>
            </a:r>
          </a:p>
          <a:p>
            <a:pPr marL="412149" marR="2345909">
              <a:spcBef>
                <a:spcPts val="35"/>
              </a:spcBef>
            </a:pPr>
            <a:r>
              <a:rPr sz="1754" i="1" spc="-4" dirty="0">
                <a:latin typeface="Calibri"/>
                <a:cs typeface="Calibri"/>
              </a:rPr>
              <a:t>var x=0; </a:t>
            </a:r>
            <a:r>
              <a:rPr sz="1754" i="1" spc="-9" dirty="0">
                <a:latin typeface="Calibri"/>
                <a:cs typeface="Calibri"/>
              </a:rPr>
              <a:t>//Inferred to </a:t>
            </a:r>
            <a:r>
              <a:rPr sz="1754" i="1" spc="-4" dirty="0">
                <a:latin typeface="Calibri"/>
                <a:cs typeface="Calibri"/>
              </a:rPr>
              <a:t>be of </a:t>
            </a:r>
            <a:r>
              <a:rPr sz="1754" i="1" dirty="0">
                <a:latin typeface="Calibri"/>
                <a:cs typeface="Calibri"/>
              </a:rPr>
              <a:t>type </a:t>
            </a:r>
            <a:r>
              <a:rPr sz="1754" i="1" spc="-4" dirty="0">
                <a:latin typeface="Calibri"/>
                <a:cs typeface="Calibri"/>
              </a:rPr>
              <a:t>'int'  var x="c"; //No! </a:t>
            </a:r>
            <a:r>
              <a:rPr sz="1754" i="1" dirty="0">
                <a:latin typeface="Calibri"/>
                <a:cs typeface="Calibri"/>
              </a:rPr>
              <a:t>- </a:t>
            </a:r>
            <a:r>
              <a:rPr sz="1754" i="1" spc="-4" dirty="0">
                <a:latin typeface="Calibri"/>
                <a:cs typeface="Calibri"/>
              </a:rPr>
              <a:t>incompatible</a:t>
            </a:r>
            <a:r>
              <a:rPr sz="1754" i="1" spc="-26" dirty="0">
                <a:latin typeface="Calibri"/>
                <a:cs typeface="Calibri"/>
              </a:rPr>
              <a:t> </a:t>
            </a:r>
            <a:r>
              <a:rPr sz="1754" i="1" spc="-4" dirty="0">
                <a:latin typeface="Calibri"/>
                <a:cs typeface="Calibri"/>
              </a:rPr>
              <a:t>types!</a:t>
            </a:r>
            <a:endParaRPr sz="1754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1320" y="159236"/>
            <a:ext cx="9343040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pc="-31" dirty="0"/>
              <a:t>Java </a:t>
            </a:r>
            <a:r>
              <a:rPr spc="-4" dirty="0"/>
              <a:t>10 </a:t>
            </a:r>
            <a:r>
              <a:rPr dirty="0"/>
              <a:t>: </a:t>
            </a:r>
            <a:r>
              <a:rPr spc="-4" dirty="0"/>
              <a:t>Nouvelles</a:t>
            </a:r>
            <a:r>
              <a:rPr spc="-18" dirty="0"/>
              <a:t> </a:t>
            </a:r>
            <a:r>
              <a:rPr spc="-4" dirty="0"/>
              <a:t>méthodes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548" y="2430436"/>
            <a:ext cx="5914230" cy="296705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311897" indent="-300758">
              <a:spcBef>
                <a:spcPts val="88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Optional </a:t>
            </a:r>
            <a:r>
              <a:rPr sz="2105" dirty="0">
                <a:latin typeface="Calibri"/>
                <a:cs typeface="Calibri"/>
              </a:rPr>
              <a:t>: </a:t>
            </a:r>
            <a:r>
              <a:rPr sz="2105" spc="-9" dirty="0">
                <a:latin typeface="Calibri"/>
                <a:cs typeface="Calibri"/>
              </a:rPr>
              <a:t>orElseThrow() alternative</a:t>
            </a:r>
            <a:r>
              <a:rPr sz="2105" spc="-22" dirty="0">
                <a:latin typeface="Calibri"/>
                <a:cs typeface="Calibri"/>
              </a:rPr>
              <a:t> </a:t>
            </a:r>
            <a:r>
              <a:rPr sz="2105" spc="-9" dirty="0">
                <a:latin typeface="Calibri"/>
                <a:cs typeface="Calibri"/>
              </a:rPr>
              <a:t>get()</a:t>
            </a:r>
            <a:endParaRPr sz="2105" dirty="0">
              <a:latin typeface="Calibri"/>
              <a:cs typeface="Calibri"/>
            </a:endParaRPr>
          </a:p>
          <a:p>
            <a:pPr>
              <a:spcBef>
                <a:spcPts val="48"/>
              </a:spcBef>
              <a:buFont typeface="Wingdings"/>
              <a:buChar char=""/>
            </a:pPr>
            <a:endParaRPr sz="2061" dirty="0">
              <a:latin typeface="Calibri"/>
              <a:cs typeface="Calibri"/>
            </a:endParaRPr>
          </a:p>
          <a:p>
            <a:pPr marL="311897" indent="-300758">
              <a:spcBef>
                <a:spcPts val="4"/>
              </a:spcBef>
              <a:buFont typeface="Wingdings"/>
              <a:buChar char=""/>
              <a:tabLst>
                <a:tab pos="311340" algn="l"/>
                <a:tab pos="311897" algn="l"/>
                <a:tab pos="3116740" algn="l"/>
              </a:tabLst>
            </a:pPr>
            <a:r>
              <a:rPr sz="2105" spc="-9" dirty="0">
                <a:latin typeface="Calibri"/>
                <a:cs typeface="Calibri"/>
              </a:rPr>
              <a:t>List, </a:t>
            </a:r>
            <a:r>
              <a:rPr sz="2105" spc="-4" dirty="0">
                <a:latin typeface="Calibri"/>
                <a:cs typeface="Calibri"/>
              </a:rPr>
              <a:t>Set et Map</a:t>
            </a:r>
            <a:r>
              <a:rPr sz="2105" dirty="0">
                <a:latin typeface="Calibri"/>
                <a:cs typeface="Calibri"/>
              </a:rPr>
              <a:t> :</a:t>
            </a:r>
            <a:r>
              <a:rPr sz="2105" spc="-4" dirty="0">
                <a:latin typeface="Calibri"/>
                <a:cs typeface="Calibri"/>
              </a:rPr>
              <a:t> </a:t>
            </a:r>
            <a:r>
              <a:rPr sz="2105" spc="-26" dirty="0">
                <a:latin typeface="Calibri"/>
                <a:cs typeface="Calibri"/>
              </a:rPr>
              <a:t>copyOf,	</a:t>
            </a:r>
            <a:r>
              <a:rPr sz="2105" spc="-9" dirty="0">
                <a:latin typeface="Calibri"/>
                <a:cs typeface="Calibri"/>
              </a:rPr>
              <a:t>copie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immuable</a:t>
            </a:r>
            <a:endParaRPr sz="2105" dirty="0">
              <a:latin typeface="Calibri"/>
              <a:cs typeface="Calibri"/>
            </a:endParaRPr>
          </a:p>
          <a:p>
            <a:pPr>
              <a:spcBef>
                <a:spcPts val="48"/>
              </a:spcBef>
              <a:buFont typeface="Wingdings"/>
              <a:buChar char=""/>
            </a:pPr>
            <a:endParaRPr sz="2061" dirty="0">
              <a:latin typeface="Calibri"/>
              <a:cs typeface="Calibri"/>
            </a:endParaRPr>
          </a:p>
          <a:p>
            <a:pPr marL="311897" indent="-300758"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9" dirty="0">
                <a:latin typeface="Calibri"/>
                <a:cs typeface="Calibri"/>
              </a:rPr>
              <a:t>Collectors Stream </a:t>
            </a:r>
            <a:r>
              <a:rPr sz="2105" dirty="0">
                <a:latin typeface="Calibri"/>
                <a:cs typeface="Calibri"/>
              </a:rPr>
              <a:t>: </a:t>
            </a:r>
            <a:r>
              <a:rPr sz="2105" spc="-9" dirty="0">
                <a:latin typeface="Calibri"/>
                <a:cs typeface="Calibri"/>
              </a:rPr>
              <a:t>création </a:t>
            </a:r>
            <a:r>
              <a:rPr sz="2105" dirty="0">
                <a:latin typeface="Calibri"/>
                <a:cs typeface="Calibri"/>
              </a:rPr>
              <a:t>de </a:t>
            </a:r>
            <a:r>
              <a:rPr sz="2105" spc="-4" dirty="0">
                <a:latin typeface="Calibri"/>
                <a:cs typeface="Calibri"/>
              </a:rPr>
              <a:t>collection</a:t>
            </a:r>
            <a:r>
              <a:rPr sz="2105" spc="-48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immuable</a:t>
            </a:r>
            <a:endParaRPr sz="2105" dirty="0">
              <a:latin typeface="Calibri"/>
              <a:cs typeface="Calibri"/>
            </a:endParaRPr>
          </a:p>
          <a:p>
            <a:pPr marL="712907" lvl="1" indent="-300758">
              <a:spcBef>
                <a:spcPts val="18"/>
              </a:spcBef>
              <a:buFont typeface="Wingdings"/>
              <a:buChar char=""/>
              <a:tabLst>
                <a:tab pos="712350" algn="l"/>
                <a:tab pos="712907" algn="l"/>
              </a:tabLst>
            </a:pPr>
            <a:r>
              <a:rPr sz="1754" i="1" spc="-4" dirty="0">
                <a:latin typeface="Calibri"/>
                <a:cs typeface="Calibri"/>
              </a:rPr>
              <a:t>Collectors.toUnmodifiableList(),</a:t>
            </a:r>
            <a:endParaRPr sz="1754" dirty="0">
              <a:latin typeface="Calibri"/>
              <a:cs typeface="Calibri"/>
            </a:endParaRPr>
          </a:p>
          <a:p>
            <a:pPr marL="712907" lvl="1" indent="-300758">
              <a:buFont typeface="Wingdings"/>
              <a:buChar char=""/>
              <a:tabLst>
                <a:tab pos="712350" algn="l"/>
                <a:tab pos="712907" algn="l"/>
              </a:tabLst>
            </a:pPr>
            <a:r>
              <a:rPr sz="1754" i="1" spc="-4" dirty="0">
                <a:latin typeface="Calibri"/>
                <a:cs typeface="Calibri"/>
              </a:rPr>
              <a:t>Collectors.toUnmodifiableSet(),</a:t>
            </a:r>
            <a:endParaRPr sz="1754" dirty="0">
              <a:latin typeface="Calibri"/>
              <a:cs typeface="Calibri"/>
            </a:endParaRPr>
          </a:p>
          <a:p>
            <a:pPr marL="712907" lvl="1" indent="-300758">
              <a:buFont typeface="Wingdings"/>
              <a:buChar char=""/>
              <a:tabLst>
                <a:tab pos="712350" algn="l"/>
                <a:tab pos="712907" algn="l"/>
              </a:tabLst>
            </a:pPr>
            <a:r>
              <a:rPr sz="1754" i="1" spc="-9" dirty="0">
                <a:latin typeface="Calibri"/>
                <a:cs typeface="Calibri"/>
              </a:rPr>
              <a:t>Collectors.toUnmodifiableMap(keyFunc,</a:t>
            </a:r>
            <a:r>
              <a:rPr sz="1754" i="1" spc="-4" dirty="0">
                <a:latin typeface="Calibri"/>
                <a:cs typeface="Calibri"/>
              </a:rPr>
              <a:t> valueFunc),</a:t>
            </a:r>
            <a:endParaRPr sz="1754" dirty="0">
              <a:latin typeface="Calibri"/>
              <a:cs typeface="Calibri"/>
            </a:endParaRPr>
          </a:p>
          <a:p>
            <a:pPr marL="712350" marR="578123" lvl="1" indent="-300758">
              <a:buFont typeface="Wingdings"/>
              <a:buChar char=""/>
              <a:tabLst>
                <a:tab pos="712350" algn="l"/>
                <a:tab pos="712907" algn="l"/>
              </a:tabLst>
            </a:pPr>
            <a:r>
              <a:rPr sz="1754" i="1" spc="-9" dirty="0">
                <a:latin typeface="Calibri"/>
                <a:cs typeface="Calibri"/>
              </a:rPr>
              <a:t>Collectors.toUnmodifiableMap(keyFunc, valueFunc,  </a:t>
            </a:r>
            <a:r>
              <a:rPr sz="1754" i="1" spc="-4" dirty="0">
                <a:latin typeface="Calibri"/>
                <a:cs typeface="Calibri"/>
              </a:rPr>
              <a:t>mergeFunc).</a:t>
            </a:r>
            <a:endParaRPr sz="1754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26733" y="3438735"/>
            <a:ext cx="3702590" cy="1213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5" name="object 5"/>
          <p:cNvSpPr/>
          <p:nvPr/>
        </p:nvSpPr>
        <p:spPr>
          <a:xfrm>
            <a:off x="4865496" y="5310079"/>
            <a:ext cx="5491061" cy="1475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6" name="object 6"/>
          <p:cNvSpPr/>
          <p:nvPr/>
        </p:nvSpPr>
        <p:spPr>
          <a:xfrm>
            <a:off x="6119298" y="1984431"/>
            <a:ext cx="3625062" cy="12858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300" y="196850"/>
            <a:ext cx="8439486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spc="-9" dirty="0"/>
              <a:t>10:</a:t>
            </a:r>
            <a:r>
              <a:rPr sz="3000" spc="31" dirty="0"/>
              <a:t> </a:t>
            </a:r>
            <a:r>
              <a:rPr sz="3000" spc="-57" dirty="0"/>
              <a:t>Reader.transferTo(Writer)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45779"/>
            <a:ext cx="8510164" cy="723088"/>
          </a:xfrm>
          <a:prstGeom prst="rect">
            <a:avLst/>
          </a:prstGeom>
        </p:spPr>
        <p:txBody>
          <a:bodyPr vert="horz" wrap="square" lIns="0" tIns="55695" rIns="0" bIns="0" rtlCol="0">
            <a:spAutoFit/>
          </a:bodyPr>
          <a:lstStyle/>
          <a:p>
            <a:pPr marL="211644" marR="4456" indent="-200505">
              <a:lnSpc>
                <a:spcPts val="2631"/>
              </a:lnSpc>
              <a:spcBef>
                <a:spcPts val="439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4" dirty="0">
                <a:latin typeface="Calibri Light"/>
                <a:cs typeface="Calibri Light"/>
              </a:rPr>
              <a:t>Un </a:t>
            </a:r>
            <a:r>
              <a:rPr sz="2456" spc="-9" dirty="0">
                <a:latin typeface="Calibri Light"/>
                <a:cs typeface="Calibri Light"/>
              </a:rPr>
              <a:t>nouvelle </a:t>
            </a:r>
            <a:r>
              <a:rPr sz="2456" spc="-4" dirty="0">
                <a:latin typeface="Calibri Light"/>
                <a:cs typeface="Calibri Light"/>
              </a:rPr>
              <a:t>méthode </a:t>
            </a:r>
            <a:r>
              <a:rPr sz="2456" dirty="0">
                <a:latin typeface="Calibri Light"/>
                <a:cs typeface="Calibri Light"/>
              </a:rPr>
              <a:t>à </a:t>
            </a:r>
            <a:r>
              <a:rPr sz="2456" spc="-4" dirty="0">
                <a:latin typeface="Calibri Light"/>
                <a:cs typeface="Calibri Light"/>
              </a:rPr>
              <a:t>la classe </a:t>
            </a:r>
            <a:r>
              <a:rPr sz="2456" spc="-13" dirty="0">
                <a:latin typeface="Calibri Light"/>
                <a:cs typeface="Calibri Light"/>
              </a:rPr>
              <a:t>Reader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13" dirty="0">
                <a:latin typeface="Calibri Light"/>
                <a:cs typeface="Calibri Light"/>
              </a:rPr>
              <a:t>directement </a:t>
            </a:r>
            <a:r>
              <a:rPr sz="2456" spc="-22" dirty="0">
                <a:latin typeface="Calibri Light"/>
                <a:cs typeface="Calibri Light"/>
              </a:rPr>
              <a:t>transférer  </a:t>
            </a:r>
            <a:r>
              <a:rPr sz="2456" spc="-9" dirty="0">
                <a:latin typeface="Calibri Light"/>
                <a:cs typeface="Calibri Light"/>
              </a:rPr>
              <a:t>tout </a:t>
            </a:r>
            <a:r>
              <a:rPr sz="2456" spc="-4" dirty="0">
                <a:latin typeface="Calibri Light"/>
                <a:cs typeface="Calibri Light"/>
              </a:rPr>
              <a:t>les </a:t>
            </a:r>
            <a:r>
              <a:rPr sz="2456" spc="-22" dirty="0">
                <a:latin typeface="Calibri Light"/>
                <a:cs typeface="Calibri Light"/>
              </a:rPr>
              <a:t>caractère d’un </a:t>
            </a:r>
            <a:r>
              <a:rPr sz="2456" spc="-13" dirty="0">
                <a:latin typeface="Calibri Light"/>
                <a:cs typeface="Calibri Light"/>
              </a:rPr>
              <a:t>Reader </a:t>
            </a:r>
            <a:r>
              <a:rPr sz="2456" dirty="0">
                <a:latin typeface="Calibri Light"/>
                <a:cs typeface="Calibri Light"/>
              </a:rPr>
              <a:t>à </a:t>
            </a:r>
            <a:r>
              <a:rPr sz="2456" spc="-4" dirty="0">
                <a:latin typeface="Calibri Light"/>
                <a:cs typeface="Calibri Light"/>
              </a:rPr>
              <a:t>un </a:t>
            </a:r>
            <a:r>
              <a:rPr sz="2456" spc="-22" dirty="0">
                <a:latin typeface="Calibri Light"/>
                <a:cs typeface="Calibri Light"/>
              </a:rPr>
              <a:t>Writer</a:t>
            </a:r>
            <a:r>
              <a:rPr sz="2456" spc="79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:</a:t>
            </a:r>
            <a:endParaRPr sz="2456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89473" y="3580423"/>
            <a:ext cx="5426901" cy="871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00" y="501650"/>
            <a:ext cx="7901420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spc="-4" dirty="0"/>
              <a:t>10 </a:t>
            </a:r>
            <a:r>
              <a:rPr sz="3000" dirty="0"/>
              <a:t>: </a:t>
            </a:r>
            <a:r>
              <a:rPr sz="3000" spc="-18" dirty="0"/>
              <a:t>Performance Parallel </a:t>
            </a:r>
            <a:r>
              <a:rPr sz="3000" spc="-4" dirty="0"/>
              <a:t>Full </a:t>
            </a:r>
            <a:r>
              <a:rPr sz="3000" dirty="0"/>
              <a:t>GC </a:t>
            </a:r>
            <a:r>
              <a:rPr sz="3000" spc="-31" dirty="0"/>
              <a:t>for</a:t>
            </a:r>
            <a:r>
              <a:rPr sz="3000" spc="-18" dirty="0"/>
              <a:t> </a:t>
            </a:r>
            <a:r>
              <a:rPr sz="3000" dirty="0"/>
              <a:t>G1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345780"/>
            <a:ext cx="8982456" cy="2629200"/>
          </a:xfrm>
          <a:prstGeom prst="rect">
            <a:avLst/>
          </a:prstGeom>
        </p:spPr>
        <p:txBody>
          <a:bodyPr vert="horz" wrap="square" lIns="0" tIns="47898" rIns="0" bIns="0" rtlCol="0">
            <a:spAutoFit/>
          </a:bodyPr>
          <a:lstStyle/>
          <a:p>
            <a:pPr marL="211644" marR="258986" indent="-200505">
              <a:lnSpc>
                <a:spcPct val="90200"/>
              </a:lnSpc>
              <a:spcBef>
                <a:spcPts val="377"/>
              </a:spcBef>
              <a:buFont typeface="Wingdings"/>
              <a:buChar char=""/>
              <a:tabLst>
                <a:tab pos="211644" algn="l"/>
                <a:tab pos="2872235" algn="l"/>
              </a:tabLst>
            </a:pPr>
            <a:r>
              <a:rPr sz="2456" dirty="0">
                <a:latin typeface="Calibri Light"/>
                <a:cs typeface="Calibri Light"/>
              </a:rPr>
              <a:t>G1 </a:t>
            </a:r>
            <a:r>
              <a:rPr sz="2456" spc="-9" dirty="0">
                <a:latin typeface="Calibri Light"/>
                <a:cs typeface="Calibri Light"/>
              </a:rPr>
              <a:t>est depuis</a:t>
            </a:r>
            <a:r>
              <a:rPr sz="2456" spc="35" dirty="0">
                <a:latin typeface="Calibri Light"/>
                <a:cs typeface="Calibri Light"/>
              </a:rPr>
              <a:t> </a:t>
            </a:r>
            <a:r>
              <a:rPr sz="2456" spc="-22" dirty="0">
                <a:latin typeface="Calibri Light"/>
                <a:cs typeface="Calibri Light"/>
              </a:rPr>
              <a:t>Java</a:t>
            </a:r>
            <a:r>
              <a:rPr sz="2456" dirty="0">
                <a:latin typeface="Calibri Light"/>
                <a:cs typeface="Calibri Light"/>
              </a:rPr>
              <a:t> 9	</a:t>
            </a:r>
            <a:r>
              <a:rPr sz="2456" spc="-22" dirty="0">
                <a:latin typeface="Calibri Light"/>
                <a:cs typeface="Calibri Light"/>
              </a:rPr>
              <a:t>l’algorithme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9" dirty="0">
                <a:latin typeface="Calibri Light"/>
                <a:cs typeface="Calibri Light"/>
              </a:rPr>
              <a:t>Garbage </a:t>
            </a:r>
            <a:r>
              <a:rPr sz="2456" spc="-4" dirty="0">
                <a:latin typeface="Calibri Light"/>
                <a:cs typeface="Calibri Light"/>
              </a:rPr>
              <a:t>Collection </a:t>
            </a:r>
            <a:r>
              <a:rPr sz="2456" spc="-9" dirty="0">
                <a:latin typeface="Calibri Light"/>
                <a:cs typeface="Calibri Light"/>
              </a:rPr>
              <a:t>par </a:t>
            </a:r>
            <a:r>
              <a:rPr sz="2456" spc="-13" dirty="0">
                <a:latin typeface="Calibri Light"/>
                <a:cs typeface="Calibri Light"/>
              </a:rPr>
              <a:t>défaut.  Hors </a:t>
            </a:r>
            <a:r>
              <a:rPr sz="2456" spc="-9" dirty="0">
                <a:latin typeface="Calibri Light"/>
                <a:cs typeface="Calibri Light"/>
              </a:rPr>
              <a:t>dans </a:t>
            </a:r>
            <a:r>
              <a:rPr sz="2456" spc="-4" dirty="0">
                <a:latin typeface="Calibri Light"/>
                <a:cs typeface="Calibri Light"/>
              </a:rPr>
              <a:t>celui-ci, quand le </a:t>
            </a:r>
            <a:r>
              <a:rPr sz="2456" spc="-9" dirty="0">
                <a:latin typeface="Calibri Light"/>
                <a:cs typeface="Calibri Light"/>
              </a:rPr>
              <a:t>collector </a:t>
            </a:r>
            <a:r>
              <a:rPr sz="2456" spc="-31" dirty="0">
                <a:latin typeface="Calibri Light"/>
                <a:cs typeface="Calibri Light"/>
              </a:rPr>
              <a:t>n’arrive </a:t>
            </a:r>
            <a:r>
              <a:rPr sz="2456" spc="-4" dirty="0">
                <a:latin typeface="Calibri Light"/>
                <a:cs typeface="Calibri Light"/>
              </a:rPr>
              <a:t>plus </a:t>
            </a:r>
            <a:r>
              <a:rPr sz="2456" dirty="0">
                <a:latin typeface="Calibri Light"/>
                <a:cs typeface="Calibri Light"/>
              </a:rPr>
              <a:t>à </a:t>
            </a:r>
            <a:r>
              <a:rPr sz="2456" spc="-18" dirty="0">
                <a:latin typeface="Calibri Light"/>
                <a:cs typeface="Calibri Light"/>
              </a:rPr>
              <a:t>nettoyer </a:t>
            </a:r>
            <a:r>
              <a:rPr sz="2456" spc="-9" dirty="0">
                <a:latin typeface="Calibri Light"/>
                <a:cs typeface="Calibri Light"/>
              </a:rPr>
              <a:t>assez  </a:t>
            </a:r>
            <a:r>
              <a:rPr sz="2456" spc="-13" dirty="0">
                <a:latin typeface="Calibri Light"/>
                <a:cs typeface="Calibri Light"/>
              </a:rPr>
              <a:t>rapidement </a:t>
            </a:r>
            <a:r>
              <a:rPr sz="2456" spc="-4" dirty="0">
                <a:latin typeface="Calibri Light"/>
                <a:cs typeface="Calibri Light"/>
              </a:rPr>
              <a:t>la heap de </a:t>
            </a:r>
            <a:r>
              <a:rPr sz="2456" spc="-9" dirty="0">
                <a:latin typeface="Calibri Light"/>
                <a:cs typeface="Calibri Light"/>
              </a:rPr>
              <a:t>manière </a:t>
            </a:r>
            <a:r>
              <a:rPr sz="2456" spc="-13" dirty="0">
                <a:latin typeface="Calibri Light"/>
                <a:cs typeface="Calibri Light"/>
              </a:rPr>
              <a:t>concurrente, </a:t>
            </a:r>
            <a:r>
              <a:rPr sz="2456" spc="-4" dirty="0">
                <a:latin typeface="Calibri Light"/>
                <a:cs typeface="Calibri Light"/>
              </a:rPr>
              <a:t>il déclenche un Full </a:t>
            </a:r>
            <a:r>
              <a:rPr sz="2456" dirty="0">
                <a:latin typeface="Calibri Light"/>
                <a:cs typeface="Calibri Light"/>
              </a:rPr>
              <a:t>GC  </a:t>
            </a:r>
            <a:r>
              <a:rPr sz="2456" spc="-4" dirty="0">
                <a:latin typeface="Calibri Light"/>
                <a:cs typeface="Calibri Light"/>
              </a:rPr>
              <a:t>qui </a:t>
            </a:r>
            <a:r>
              <a:rPr sz="2456" spc="-9" dirty="0">
                <a:latin typeface="Calibri Light"/>
                <a:cs typeface="Calibri Light"/>
              </a:rPr>
              <a:t>était</a:t>
            </a:r>
            <a:r>
              <a:rPr sz="2456" spc="9" dirty="0">
                <a:latin typeface="Calibri Light"/>
                <a:cs typeface="Calibri Light"/>
              </a:rPr>
              <a:t> </a:t>
            </a:r>
            <a:r>
              <a:rPr sz="2456" spc="-9" dirty="0">
                <a:latin typeface="Calibri Light"/>
                <a:cs typeface="Calibri Light"/>
              </a:rPr>
              <a:t>mono-threadé.</a:t>
            </a:r>
            <a:endParaRPr sz="2456">
              <a:latin typeface="Calibri Light"/>
              <a:cs typeface="Calibri Light"/>
            </a:endParaRPr>
          </a:p>
          <a:p>
            <a:pPr>
              <a:spcBef>
                <a:spcPts val="22"/>
              </a:spcBef>
              <a:buFont typeface="Wingdings"/>
              <a:buChar char=""/>
            </a:pPr>
            <a:endParaRPr sz="3596">
              <a:latin typeface="Calibri Light"/>
              <a:cs typeface="Calibri Light"/>
            </a:endParaRPr>
          </a:p>
          <a:p>
            <a:pPr marL="211644" marR="4456" indent="-200505">
              <a:lnSpc>
                <a:spcPts val="2631"/>
              </a:lnSpc>
              <a:buFont typeface="Wingdings"/>
              <a:buChar char=""/>
              <a:tabLst>
                <a:tab pos="211644" algn="l"/>
              </a:tabLst>
            </a:pPr>
            <a:r>
              <a:rPr sz="2456" spc="-4" dirty="0">
                <a:latin typeface="Calibri Light"/>
                <a:cs typeface="Calibri Light"/>
              </a:rPr>
              <a:t>Depuis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dirty="0">
                <a:latin typeface="Calibri Light"/>
                <a:cs typeface="Calibri Light"/>
              </a:rPr>
              <a:t>10 </a:t>
            </a:r>
            <a:r>
              <a:rPr sz="2456" spc="-9" dirty="0">
                <a:latin typeface="Calibri Light"/>
                <a:cs typeface="Calibri Light"/>
              </a:rPr>
              <a:t>l’implémentation </a:t>
            </a:r>
            <a:r>
              <a:rPr sz="2456" spc="-4" dirty="0">
                <a:latin typeface="Calibri Light"/>
                <a:cs typeface="Calibri Light"/>
              </a:rPr>
              <a:t>de celui-ci </a:t>
            </a:r>
            <a:r>
              <a:rPr sz="2456" dirty="0">
                <a:latin typeface="Calibri Light"/>
                <a:cs typeface="Calibri Light"/>
              </a:rPr>
              <a:t>a </a:t>
            </a:r>
            <a:r>
              <a:rPr sz="2456" spc="-9" dirty="0">
                <a:latin typeface="Calibri Light"/>
                <a:cs typeface="Calibri Light"/>
              </a:rPr>
              <a:t>été changée </a:t>
            </a:r>
            <a:r>
              <a:rPr sz="2456" dirty="0">
                <a:latin typeface="Calibri Light"/>
                <a:cs typeface="Calibri Light"/>
              </a:rPr>
              <a:t>en </a:t>
            </a:r>
            <a:r>
              <a:rPr sz="2456" spc="-4" dirty="0">
                <a:latin typeface="Calibri Light"/>
                <a:cs typeface="Calibri Light"/>
              </a:rPr>
              <a:t>multi-  </a:t>
            </a:r>
            <a:r>
              <a:rPr sz="2456" spc="-9" dirty="0">
                <a:latin typeface="Calibri Light"/>
                <a:cs typeface="Calibri Light"/>
              </a:rPr>
              <a:t>threadé, </a:t>
            </a:r>
            <a:r>
              <a:rPr sz="2456" spc="-4" dirty="0">
                <a:latin typeface="Calibri Light"/>
                <a:cs typeface="Calibri Light"/>
              </a:rPr>
              <a:t>le </a:t>
            </a:r>
            <a:r>
              <a:rPr sz="2456" spc="-13" dirty="0">
                <a:latin typeface="Calibri Light"/>
                <a:cs typeface="Calibri Light"/>
              </a:rPr>
              <a:t>nombre </a:t>
            </a:r>
            <a:r>
              <a:rPr sz="2456" spc="-4" dirty="0">
                <a:latin typeface="Calibri Light"/>
                <a:cs typeface="Calibri Light"/>
              </a:rPr>
              <a:t>de </a:t>
            </a:r>
            <a:r>
              <a:rPr sz="2456" spc="-9" dirty="0">
                <a:latin typeface="Calibri Light"/>
                <a:cs typeface="Calibri Light"/>
              </a:rPr>
              <a:t>threads </a:t>
            </a:r>
            <a:r>
              <a:rPr sz="2456" spc="-18" dirty="0">
                <a:latin typeface="Calibri Light"/>
                <a:cs typeface="Calibri Light"/>
              </a:rPr>
              <a:t>étant </a:t>
            </a:r>
            <a:r>
              <a:rPr sz="2456" spc="-9" dirty="0">
                <a:latin typeface="Calibri Light"/>
                <a:cs typeface="Calibri Light"/>
              </a:rPr>
              <a:t>définit par</a:t>
            </a:r>
            <a:r>
              <a:rPr sz="2456" spc="100" dirty="0">
                <a:latin typeface="Calibri Light"/>
                <a:cs typeface="Calibri Light"/>
              </a:rPr>
              <a:t> </a:t>
            </a:r>
            <a:r>
              <a:rPr sz="3618" spc="19" baseline="1010" dirty="0">
                <a:latin typeface="Calibri Light"/>
                <a:cs typeface="Calibri Light"/>
              </a:rPr>
              <a:t>-XX:ParallelGCThreads</a:t>
            </a:r>
            <a:endParaRPr sz="3618" baseline="101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467" y="349250"/>
            <a:ext cx="4076107" cy="688356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pc="-31" dirty="0"/>
              <a:t>Java</a:t>
            </a:r>
            <a:r>
              <a:rPr spc="-75" dirty="0"/>
              <a:t> </a:t>
            </a:r>
            <a:r>
              <a:rPr spc="-4" dirty="0"/>
              <a:t>11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548" y="2430437"/>
            <a:ext cx="7602896" cy="2268734"/>
          </a:xfrm>
          <a:prstGeom prst="rect">
            <a:avLst/>
          </a:prstGeom>
        </p:spPr>
        <p:txBody>
          <a:bodyPr vert="horz" wrap="square" lIns="0" tIns="8354" rIns="0" bIns="0" rtlCol="0">
            <a:spAutoFit/>
          </a:bodyPr>
          <a:lstStyle/>
          <a:p>
            <a:pPr marL="311340" marR="4456" indent="-300758">
              <a:lnSpc>
                <a:spcPct val="100800"/>
              </a:lnSpc>
              <a:spcBef>
                <a:spcPts val="66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13" dirty="0">
                <a:latin typeface="Calibri Light"/>
                <a:cs typeface="Calibri Light"/>
              </a:rPr>
              <a:t>Première version </a:t>
            </a:r>
            <a:r>
              <a:rPr sz="2105" spc="-57" dirty="0">
                <a:latin typeface="Calibri Light"/>
                <a:cs typeface="Calibri Light"/>
              </a:rPr>
              <a:t>LTS </a:t>
            </a:r>
            <a:r>
              <a:rPr sz="2105" spc="-4" dirty="0">
                <a:latin typeface="Calibri Light"/>
                <a:cs typeface="Calibri Light"/>
              </a:rPr>
              <a:t>(Long </a:t>
            </a:r>
            <a:r>
              <a:rPr sz="2105" spc="-48" dirty="0">
                <a:latin typeface="Calibri Light"/>
                <a:cs typeface="Calibri Light"/>
              </a:rPr>
              <a:t>Term </a:t>
            </a:r>
            <a:r>
              <a:rPr sz="2105" spc="-4" dirty="0">
                <a:latin typeface="Calibri Light"/>
                <a:cs typeface="Calibri Light"/>
              </a:rPr>
              <a:t>Support) </a:t>
            </a:r>
            <a:r>
              <a:rPr sz="2105" dirty="0">
                <a:latin typeface="Calibri Light"/>
                <a:cs typeface="Calibri Light"/>
              </a:rPr>
              <a:t>de 3 </a:t>
            </a:r>
            <a:r>
              <a:rPr sz="2105" spc="-4" dirty="0">
                <a:latin typeface="Calibri Light"/>
                <a:cs typeface="Calibri Light"/>
              </a:rPr>
              <a:t>ans </a:t>
            </a:r>
            <a:r>
              <a:rPr sz="2105" dirty="0">
                <a:latin typeface="Calibri Light"/>
                <a:cs typeface="Calibri Light"/>
              </a:rPr>
              <a:t>=&gt; </a:t>
            </a:r>
            <a:r>
              <a:rPr sz="2105" spc="-9" dirty="0">
                <a:latin typeface="Calibri Light"/>
                <a:cs typeface="Calibri Light"/>
              </a:rPr>
              <a:t>prochaine </a:t>
            </a:r>
            <a:r>
              <a:rPr sz="2105" spc="-61" dirty="0">
                <a:latin typeface="Calibri Light"/>
                <a:cs typeface="Calibri Light"/>
              </a:rPr>
              <a:t>LTS  </a:t>
            </a:r>
            <a:r>
              <a:rPr sz="2105" spc="-22" dirty="0">
                <a:latin typeface="Calibri Light"/>
                <a:cs typeface="Calibri Light"/>
              </a:rPr>
              <a:t>Java</a:t>
            </a:r>
            <a:r>
              <a:rPr sz="2105" spc="-18" dirty="0">
                <a:latin typeface="Calibri Light"/>
                <a:cs typeface="Calibri Light"/>
              </a:rPr>
              <a:t> </a:t>
            </a:r>
            <a:r>
              <a:rPr sz="2105" spc="-4" dirty="0">
                <a:latin typeface="Calibri Light"/>
                <a:cs typeface="Calibri Light"/>
              </a:rPr>
              <a:t>17</a:t>
            </a:r>
            <a:endParaRPr sz="2105" dirty="0">
              <a:latin typeface="Calibri Light"/>
              <a:cs typeface="Calibri Light"/>
            </a:endParaRPr>
          </a:p>
          <a:p>
            <a:pPr>
              <a:spcBef>
                <a:spcPts val="31"/>
              </a:spcBef>
              <a:buFont typeface="Wingdings"/>
              <a:buChar char=""/>
            </a:pPr>
            <a:endParaRPr sz="2061" dirty="0">
              <a:latin typeface="Calibri Light"/>
              <a:cs typeface="Calibri Light"/>
            </a:endParaRPr>
          </a:p>
          <a:p>
            <a:pPr marL="311340" marR="94683" indent="-300758">
              <a:lnSpc>
                <a:spcPct val="100800"/>
              </a:lnSpc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 Light"/>
                <a:cs typeface="Calibri Light"/>
              </a:rPr>
              <a:t>Support </a:t>
            </a:r>
            <a:r>
              <a:rPr sz="2105" spc="-22" dirty="0">
                <a:latin typeface="Calibri Light"/>
                <a:cs typeface="Calibri Light"/>
              </a:rPr>
              <a:t>Java </a:t>
            </a:r>
            <a:r>
              <a:rPr sz="2105" dirty="0">
                <a:latin typeface="Calibri Light"/>
                <a:cs typeface="Calibri Light"/>
              </a:rPr>
              <a:t>8 </a:t>
            </a:r>
            <a:r>
              <a:rPr sz="2105" spc="-22" dirty="0">
                <a:latin typeface="Calibri Light"/>
                <a:cs typeface="Calibri Light"/>
              </a:rPr>
              <a:t>jusqu’en </a:t>
            </a:r>
            <a:r>
              <a:rPr sz="2105" spc="-4" dirty="0">
                <a:latin typeface="Calibri Light"/>
                <a:cs typeface="Calibri Light"/>
              </a:rPr>
              <a:t>2019 </a:t>
            </a:r>
            <a:r>
              <a:rPr sz="2105" spc="-9" dirty="0">
                <a:latin typeface="Calibri Light"/>
                <a:cs typeface="Calibri Light"/>
              </a:rPr>
              <a:t>(commerciale), </a:t>
            </a:r>
            <a:r>
              <a:rPr sz="2105" spc="-4" dirty="0">
                <a:latin typeface="Calibri Light"/>
                <a:cs typeface="Calibri Light"/>
              </a:rPr>
              <a:t>2020 </a:t>
            </a:r>
            <a:r>
              <a:rPr sz="2105" spc="-9" dirty="0">
                <a:latin typeface="Calibri Light"/>
                <a:cs typeface="Calibri Light"/>
              </a:rPr>
              <a:t>(personnelle) </a:t>
            </a:r>
            <a:r>
              <a:rPr sz="2105" dirty="0">
                <a:latin typeface="Calibri Light"/>
                <a:cs typeface="Calibri Light"/>
              </a:rPr>
              <a:t>=&gt;  </a:t>
            </a:r>
            <a:r>
              <a:rPr sz="2105" spc="-4" dirty="0">
                <a:latin typeface="Calibri Light"/>
                <a:cs typeface="Calibri Light"/>
              </a:rPr>
              <a:t>sinon (25$/mois/cpu</a:t>
            </a:r>
            <a:r>
              <a:rPr sz="2105" spc="-9" dirty="0">
                <a:latin typeface="Calibri Light"/>
                <a:cs typeface="Calibri Light"/>
              </a:rPr>
              <a:t> </a:t>
            </a:r>
            <a:r>
              <a:rPr sz="2105" spc="-13" dirty="0">
                <a:latin typeface="Calibri Light"/>
                <a:cs typeface="Calibri Light"/>
              </a:rPr>
              <a:t>core)</a:t>
            </a:r>
            <a:endParaRPr sz="2105" dirty="0">
              <a:latin typeface="Calibri Light"/>
              <a:cs typeface="Calibri Light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2017" dirty="0">
              <a:latin typeface="Calibri Light"/>
              <a:cs typeface="Calibri Light"/>
            </a:endParaRPr>
          </a:p>
          <a:p>
            <a:pPr marL="311897" indent="-300758"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 Light"/>
                <a:cs typeface="Calibri Light"/>
              </a:rPr>
              <a:t>Plus </a:t>
            </a:r>
            <a:r>
              <a:rPr sz="2105" dirty="0">
                <a:latin typeface="Calibri Light"/>
                <a:cs typeface="Calibri Light"/>
              </a:rPr>
              <a:t>de </a:t>
            </a:r>
            <a:r>
              <a:rPr sz="2105" spc="-4" dirty="0">
                <a:latin typeface="Calibri Light"/>
                <a:cs typeface="Calibri Light"/>
              </a:rPr>
              <a:t>support </a:t>
            </a:r>
            <a:r>
              <a:rPr sz="2105" spc="-22" dirty="0">
                <a:latin typeface="Calibri Light"/>
                <a:cs typeface="Calibri Light"/>
              </a:rPr>
              <a:t>Java </a:t>
            </a:r>
            <a:r>
              <a:rPr sz="2105" spc="-4" dirty="0">
                <a:latin typeface="Calibri Light"/>
                <a:cs typeface="Calibri Light"/>
              </a:rPr>
              <a:t>10</a:t>
            </a:r>
            <a:endParaRPr sz="2105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100" y="425450"/>
            <a:ext cx="9525000" cy="516355"/>
          </a:xfrm>
          <a:prstGeom prst="rect">
            <a:avLst/>
          </a:prstGeom>
        </p:spPr>
        <p:txBody>
          <a:bodyPr vert="horz" wrap="square" lIns="0" tIns="77973" rIns="0" bIns="0" rtlCol="0">
            <a:spAutoFit/>
          </a:bodyPr>
          <a:lstStyle/>
          <a:p>
            <a:pPr marL="2741350" marR="4456" indent="-2730768">
              <a:lnSpc>
                <a:spcPts val="3728"/>
              </a:lnSpc>
              <a:spcBef>
                <a:spcPts val="614"/>
              </a:spcBef>
            </a:pPr>
            <a:r>
              <a:rPr sz="2800" spc="-31" dirty="0"/>
              <a:t>Java </a:t>
            </a:r>
            <a:r>
              <a:rPr sz="2800" spc="-4" dirty="0"/>
              <a:t>11 </a:t>
            </a:r>
            <a:r>
              <a:rPr sz="2800" dirty="0"/>
              <a:t>: </a:t>
            </a:r>
            <a:r>
              <a:rPr sz="2800" spc="18" dirty="0"/>
              <a:t>Local-Variable </a:t>
            </a:r>
            <a:r>
              <a:rPr sz="2800" spc="9" dirty="0"/>
              <a:t>Syntax </a:t>
            </a:r>
            <a:r>
              <a:rPr sz="2800" spc="4" dirty="0"/>
              <a:t>for </a:t>
            </a:r>
            <a:r>
              <a:rPr sz="2800" spc="39" dirty="0"/>
              <a:t>Lambda  </a:t>
            </a:r>
            <a:r>
              <a:rPr sz="2800" spc="4" dirty="0"/>
              <a:t>Parameters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804232" y="2345779"/>
            <a:ext cx="8457811" cy="1628294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211644" indent="-200505">
              <a:spcBef>
                <a:spcPts val="88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13" dirty="0">
                <a:latin typeface="Calibri Light"/>
                <a:cs typeface="Calibri Light"/>
              </a:rPr>
              <a:t>Permet l’utilisation </a:t>
            </a:r>
            <a:r>
              <a:rPr sz="2456" spc="-4" dirty="0">
                <a:latin typeface="Calibri Light"/>
                <a:cs typeface="Calibri Light"/>
              </a:rPr>
              <a:t>du mot clé </a:t>
            </a:r>
            <a:r>
              <a:rPr sz="3618" spc="6" baseline="1010" dirty="0">
                <a:latin typeface="Calibri Light"/>
                <a:cs typeface="Calibri Light"/>
              </a:rPr>
              <a:t>var </a:t>
            </a:r>
            <a:r>
              <a:rPr sz="2456" spc="-4" dirty="0">
                <a:latin typeface="Calibri Light"/>
                <a:cs typeface="Calibri Light"/>
              </a:rPr>
              <a:t>les </a:t>
            </a:r>
            <a:r>
              <a:rPr sz="2456" spc="-9" dirty="0">
                <a:latin typeface="Calibri Light"/>
                <a:cs typeface="Calibri Light"/>
              </a:rPr>
              <a:t>signatures </a:t>
            </a:r>
            <a:r>
              <a:rPr sz="2456" spc="-4" dirty="0">
                <a:latin typeface="Calibri Light"/>
                <a:cs typeface="Calibri Light"/>
              </a:rPr>
              <a:t>des</a:t>
            </a:r>
            <a:r>
              <a:rPr sz="2456" spc="110" dirty="0">
                <a:latin typeface="Calibri Light"/>
                <a:cs typeface="Calibri Light"/>
              </a:rPr>
              <a:t> </a:t>
            </a:r>
            <a:r>
              <a:rPr sz="2456" spc="-9" dirty="0">
                <a:latin typeface="Calibri Light"/>
                <a:cs typeface="Calibri Light"/>
              </a:rPr>
              <a:t>lambdas.</a:t>
            </a:r>
            <a:endParaRPr sz="2456">
              <a:latin typeface="Calibri Light"/>
              <a:cs typeface="Calibri Light"/>
            </a:endParaRPr>
          </a:p>
          <a:p>
            <a:pPr>
              <a:spcBef>
                <a:spcPts val="4"/>
              </a:spcBef>
              <a:buFont typeface="Wingdings"/>
              <a:buChar char=""/>
            </a:pPr>
            <a:endParaRPr sz="3552">
              <a:latin typeface="Calibri Light"/>
              <a:cs typeface="Calibri Light"/>
            </a:endParaRPr>
          </a:p>
          <a:p>
            <a:pPr marL="211644" marR="4456" indent="-200505">
              <a:lnSpc>
                <a:spcPts val="2719"/>
              </a:lnSpc>
              <a:buFont typeface="Wingdings"/>
              <a:buChar char=""/>
              <a:tabLst>
                <a:tab pos="211644" algn="l"/>
              </a:tabLst>
            </a:pPr>
            <a:r>
              <a:rPr sz="2456" spc="-4" dirty="0">
                <a:latin typeface="Calibri Light"/>
                <a:cs typeface="Calibri Light"/>
              </a:rPr>
              <a:t>But </a:t>
            </a:r>
            <a:r>
              <a:rPr sz="2456" dirty="0">
                <a:latin typeface="Calibri Light"/>
                <a:cs typeface="Calibri Light"/>
              </a:rPr>
              <a:t>: </a:t>
            </a:r>
            <a:r>
              <a:rPr sz="2456" spc="-13" dirty="0">
                <a:latin typeface="Calibri Light"/>
                <a:cs typeface="Calibri Light"/>
              </a:rPr>
              <a:t>permettre </a:t>
            </a:r>
            <a:r>
              <a:rPr sz="2456" spc="-9" dirty="0">
                <a:latin typeface="Calibri Light"/>
                <a:cs typeface="Calibri Light"/>
              </a:rPr>
              <a:t>d'ajouter </a:t>
            </a:r>
            <a:r>
              <a:rPr sz="2456" spc="-4" dirty="0">
                <a:latin typeface="Calibri Light"/>
                <a:cs typeface="Calibri Light"/>
              </a:rPr>
              <a:t>des </a:t>
            </a:r>
            <a:r>
              <a:rPr sz="2456" spc="-18" dirty="0">
                <a:latin typeface="Calibri Light"/>
                <a:cs typeface="Calibri Light"/>
              </a:rPr>
              <a:t>modificateurs </a:t>
            </a:r>
            <a:r>
              <a:rPr sz="2456" spc="-13" dirty="0">
                <a:latin typeface="Calibri Light"/>
                <a:cs typeface="Calibri Light"/>
              </a:rPr>
              <a:t>(ex: </a:t>
            </a:r>
            <a:r>
              <a:rPr sz="2456" spc="-9" dirty="0">
                <a:latin typeface="Calibri Light"/>
                <a:cs typeface="Calibri Light"/>
              </a:rPr>
              <a:t>annotations) </a:t>
            </a:r>
            <a:r>
              <a:rPr sz="2456" spc="-4" dirty="0">
                <a:latin typeface="Calibri Light"/>
                <a:cs typeface="Calibri Light"/>
              </a:rPr>
              <a:t>sans  nécessité de </a:t>
            </a:r>
            <a:r>
              <a:rPr sz="2456" spc="-18" dirty="0">
                <a:latin typeface="Calibri Light"/>
                <a:cs typeface="Calibri Light"/>
              </a:rPr>
              <a:t>mettre </a:t>
            </a:r>
            <a:r>
              <a:rPr sz="2456" spc="-4" dirty="0">
                <a:latin typeface="Calibri Light"/>
                <a:cs typeface="Calibri Light"/>
              </a:rPr>
              <a:t>le</a:t>
            </a:r>
            <a:r>
              <a:rPr sz="2456" spc="57" dirty="0">
                <a:latin typeface="Calibri Light"/>
                <a:cs typeface="Calibri Light"/>
              </a:rPr>
              <a:t> </a:t>
            </a:r>
            <a:r>
              <a:rPr sz="2456" dirty="0">
                <a:latin typeface="Calibri Light"/>
                <a:cs typeface="Calibri Light"/>
              </a:rPr>
              <a:t>type.</a:t>
            </a:r>
            <a:endParaRPr sz="2456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7075" y="4398466"/>
            <a:ext cx="7287552" cy="1251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8500" y="349250"/>
            <a:ext cx="5879989" cy="74003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736" spc="-39" dirty="0"/>
              <a:t>Java </a:t>
            </a:r>
            <a:r>
              <a:rPr sz="4736" dirty="0"/>
              <a:t>9 :</a:t>
            </a:r>
            <a:r>
              <a:rPr sz="4736" spc="-39" dirty="0"/>
              <a:t> </a:t>
            </a:r>
            <a:r>
              <a:rPr sz="4736" spc="-9" dirty="0"/>
              <a:t>Modules</a:t>
            </a:r>
            <a:endParaRPr sz="4736" dirty="0"/>
          </a:p>
        </p:txBody>
      </p:sp>
      <p:sp>
        <p:nvSpPr>
          <p:cNvPr id="3" name="object 3"/>
          <p:cNvSpPr txBox="1"/>
          <p:nvPr/>
        </p:nvSpPr>
        <p:spPr>
          <a:xfrm>
            <a:off x="1324635" y="2513310"/>
            <a:ext cx="7707602" cy="2519306"/>
          </a:xfrm>
          <a:prstGeom prst="rect">
            <a:avLst/>
          </a:prstGeom>
        </p:spPr>
        <p:txBody>
          <a:bodyPr vert="horz" wrap="square" lIns="0" tIns="91339" rIns="0" bIns="0" rtlCol="0">
            <a:spAutoFit/>
          </a:bodyPr>
          <a:lstStyle/>
          <a:p>
            <a:pPr marL="11139">
              <a:spcBef>
                <a:spcPts val="719"/>
              </a:spcBef>
            </a:pPr>
            <a:r>
              <a:rPr sz="2105" spc="-22" dirty="0">
                <a:latin typeface="Calibri"/>
                <a:cs typeface="Calibri"/>
              </a:rPr>
              <a:t>C’est </a:t>
            </a:r>
            <a:r>
              <a:rPr sz="2105" spc="-4" dirty="0">
                <a:latin typeface="Calibri"/>
                <a:cs typeface="Calibri"/>
              </a:rPr>
              <a:t>quoi </a:t>
            </a:r>
            <a:r>
              <a:rPr sz="2105" dirty="0">
                <a:latin typeface="Calibri"/>
                <a:cs typeface="Calibri"/>
              </a:rPr>
              <a:t>un </a:t>
            </a:r>
            <a:r>
              <a:rPr sz="2105" spc="-4" dirty="0">
                <a:latin typeface="Calibri"/>
                <a:cs typeface="Calibri"/>
              </a:rPr>
              <a:t>Module</a:t>
            </a:r>
            <a:r>
              <a:rPr sz="2105" spc="-9" dirty="0">
                <a:latin typeface="Calibri"/>
                <a:cs typeface="Calibri"/>
              </a:rPr>
              <a:t> </a:t>
            </a:r>
            <a:r>
              <a:rPr sz="2105" dirty="0">
                <a:latin typeface="Calibri"/>
                <a:cs typeface="Calibri"/>
              </a:rPr>
              <a:t>:</a:t>
            </a:r>
          </a:p>
          <a:p>
            <a:pPr marL="311340" marR="522984" indent="-300758">
              <a:lnSpc>
                <a:spcPts val="2193"/>
              </a:lnSpc>
              <a:spcBef>
                <a:spcPts val="982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dirty="0">
                <a:latin typeface="Calibri"/>
                <a:cs typeface="Calibri"/>
              </a:rPr>
              <a:t>A </a:t>
            </a:r>
            <a:r>
              <a:rPr sz="2105" spc="-4" dirty="0">
                <a:latin typeface="Calibri"/>
                <a:cs typeface="Calibri"/>
              </a:rPr>
              <a:t>Module is </a:t>
            </a:r>
            <a:r>
              <a:rPr sz="2105" dirty="0">
                <a:latin typeface="Calibri"/>
                <a:cs typeface="Calibri"/>
              </a:rPr>
              <a:t>a </a:t>
            </a:r>
            <a:r>
              <a:rPr sz="2105" spc="-4" dirty="0">
                <a:latin typeface="Calibri"/>
                <a:cs typeface="Calibri"/>
              </a:rPr>
              <a:t>self-describing </a:t>
            </a:r>
            <a:r>
              <a:rPr sz="2105" spc="-9" dirty="0">
                <a:latin typeface="Calibri"/>
                <a:cs typeface="Calibri"/>
              </a:rPr>
              <a:t>collection </a:t>
            </a:r>
            <a:r>
              <a:rPr sz="2105" spc="-4" dirty="0">
                <a:latin typeface="Calibri"/>
                <a:cs typeface="Calibri"/>
              </a:rPr>
              <a:t>of Code, </a:t>
            </a:r>
            <a:r>
              <a:rPr sz="2105" spc="-18" dirty="0">
                <a:latin typeface="Calibri"/>
                <a:cs typeface="Calibri"/>
              </a:rPr>
              <a:t>Data </a:t>
            </a:r>
            <a:r>
              <a:rPr sz="2105" dirty="0">
                <a:latin typeface="Calibri"/>
                <a:cs typeface="Calibri"/>
              </a:rPr>
              <a:t>and </a:t>
            </a:r>
            <a:r>
              <a:rPr sz="2105" spc="-4" dirty="0">
                <a:latin typeface="Calibri"/>
                <a:cs typeface="Calibri"/>
              </a:rPr>
              <a:t>some  </a:t>
            </a:r>
            <a:r>
              <a:rPr sz="2105" spc="-9" dirty="0">
                <a:latin typeface="Calibri"/>
                <a:cs typeface="Calibri"/>
              </a:rPr>
              <a:t>Resources.</a:t>
            </a:r>
            <a:endParaRPr sz="2105" dirty="0">
              <a:latin typeface="Calibri"/>
              <a:cs typeface="Calibri"/>
            </a:endParaRPr>
          </a:p>
          <a:p>
            <a:pPr marL="311340" marR="767489" indent="-300758">
              <a:lnSpc>
                <a:spcPts val="2272"/>
              </a:lnSpc>
              <a:spcBef>
                <a:spcPts val="894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4" dirty="0">
                <a:latin typeface="Calibri"/>
                <a:cs typeface="Calibri"/>
              </a:rPr>
              <a:t>It is </a:t>
            </a:r>
            <a:r>
              <a:rPr sz="2105" dirty="0">
                <a:latin typeface="Calibri"/>
                <a:cs typeface="Calibri"/>
              </a:rPr>
              <a:t>a </a:t>
            </a:r>
            <a:r>
              <a:rPr sz="2105" spc="-4" dirty="0">
                <a:latin typeface="Calibri"/>
                <a:cs typeface="Calibri"/>
              </a:rPr>
              <a:t>set of </a:t>
            </a:r>
            <a:r>
              <a:rPr sz="2105" spc="-13" dirty="0">
                <a:latin typeface="Calibri"/>
                <a:cs typeface="Calibri"/>
              </a:rPr>
              <a:t>related Packages, </a:t>
            </a:r>
            <a:r>
              <a:rPr sz="2105" spc="-18" dirty="0">
                <a:latin typeface="Calibri"/>
                <a:cs typeface="Calibri"/>
              </a:rPr>
              <a:t>Types </a:t>
            </a:r>
            <a:r>
              <a:rPr sz="2105" spc="-4" dirty="0">
                <a:latin typeface="Calibri"/>
                <a:cs typeface="Calibri"/>
              </a:rPr>
              <a:t>(classes, </a:t>
            </a:r>
            <a:r>
              <a:rPr sz="2105" spc="-13" dirty="0">
                <a:latin typeface="Calibri"/>
                <a:cs typeface="Calibri"/>
              </a:rPr>
              <a:t>abstract </a:t>
            </a:r>
            <a:r>
              <a:rPr sz="2105" spc="-4" dirty="0">
                <a:latin typeface="Calibri"/>
                <a:cs typeface="Calibri"/>
              </a:rPr>
              <a:t>classes,  </a:t>
            </a:r>
            <a:r>
              <a:rPr sz="2105" spc="-9" dirty="0">
                <a:latin typeface="Calibri"/>
                <a:cs typeface="Calibri"/>
              </a:rPr>
              <a:t>interfaces </a:t>
            </a:r>
            <a:r>
              <a:rPr sz="2105" spc="-13" dirty="0">
                <a:latin typeface="Calibri"/>
                <a:cs typeface="Calibri"/>
              </a:rPr>
              <a:t>etc) </a:t>
            </a:r>
            <a:r>
              <a:rPr sz="2105" spc="-4" dirty="0">
                <a:latin typeface="Calibri"/>
                <a:cs typeface="Calibri"/>
              </a:rPr>
              <a:t>with Code </a:t>
            </a:r>
            <a:r>
              <a:rPr sz="2105" dirty="0">
                <a:latin typeface="Calibri"/>
                <a:cs typeface="Calibri"/>
              </a:rPr>
              <a:t>&amp; </a:t>
            </a:r>
            <a:r>
              <a:rPr sz="2105" spc="-18" dirty="0">
                <a:latin typeface="Calibri"/>
                <a:cs typeface="Calibri"/>
              </a:rPr>
              <a:t>Data </a:t>
            </a:r>
            <a:r>
              <a:rPr sz="2105" dirty="0">
                <a:latin typeface="Calibri"/>
                <a:cs typeface="Calibri"/>
              </a:rPr>
              <a:t>and</a:t>
            </a:r>
            <a:r>
              <a:rPr sz="2105" spc="-9" dirty="0">
                <a:latin typeface="Calibri"/>
                <a:cs typeface="Calibri"/>
              </a:rPr>
              <a:t> Resources.</a:t>
            </a:r>
            <a:endParaRPr sz="2105" dirty="0">
              <a:latin typeface="Calibri"/>
              <a:cs typeface="Calibri"/>
            </a:endParaRPr>
          </a:p>
          <a:p>
            <a:pPr marL="311340" marR="4456" indent="-300758">
              <a:lnSpc>
                <a:spcPts val="2298"/>
              </a:lnSpc>
              <a:spcBef>
                <a:spcPts val="868"/>
              </a:spcBef>
              <a:buFont typeface="Wingdings"/>
              <a:buChar char=""/>
              <a:tabLst>
                <a:tab pos="311340" algn="l"/>
                <a:tab pos="311897" algn="l"/>
              </a:tabLst>
            </a:pPr>
            <a:r>
              <a:rPr sz="2105" spc="-13" dirty="0">
                <a:latin typeface="Calibri"/>
                <a:cs typeface="Calibri"/>
              </a:rPr>
              <a:t>Each </a:t>
            </a:r>
            <a:r>
              <a:rPr sz="2105" spc="-4" dirty="0">
                <a:latin typeface="Calibri"/>
                <a:cs typeface="Calibri"/>
              </a:rPr>
              <a:t>Module </a:t>
            </a:r>
            <a:r>
              <a:rPr sz="2105" spc="-13" dirty="0">
                <a:latin typeface="Calibri"/>
                <a:cs typeface="Calibri"/>
              </a:rPr>
              <a:t>contains </a:t>
            </a:r>
            <a:r>
              <a:rPr sz="2105" spc="-4" dirty="0">
                <a:latin typeface="Calibri"/>
                <a:cs typeface="Calibri"/>
              </a:rPr>
              <a:t>only </a:t>
            </a:r>
            <a:r>
              <a:rPr sz="2105" dirty="0">
                <a:latin typeface="Calibri"/>
                <a:cs typeface="Calibri"/>
              </a:rPr>
              <a:t>a </a:t>
            </a:r>
            <a:r>
              <a:rPr sz="2105" spc="-4" dirty="0">
                <a:latin typeface="Calibri"/>
                <a:cs typeface="Calibri"/>
              </a:rPr>
              <a:t>set of </a:t>
            </a:r>
            <a:r>
              <a:rPr sz="2105" spc="-13" dirty="0">
                <a:latin typeface="Calibri"/>
                <a:cs typeface="Calibri"/>
              </a:rPr>
              <a:t>related </a:t>
            </a:r>
            <a:r>
              <a:rPr sz="2105" spc="-9" dirty="0">
                <a:latin typeface="Calibri"/>
                <a:cs typeface="Calibri"/>
              </a:rPr>
              <a:t>code </a:t>
            </a:r>
            <a:r>
              <a:rPr sz="2105" dirty="0">
                <a:latin typeface="Calibri"/>
                <a:cs typeface="Calibri"/>
              </a:rPr>
              <a:t>and </a:t>
            </a:r>
            <a:r>
              <a:rPr sz="2105" spc="-13" dirty="0">
                <a:latin typeface="Calibri"/>
                <a:cs typeface="Calibri"/>
              </a:rPr>
              <a:t>data to </a:t>
            </a:r>
            <a:r>
              <a:rPr sz="2105" spc="-4" dirty="0">
                <a:latin typeface="Calibri"/>
                <a:cs typeface="Calibri"/>
              </a:rPr>
              <a:t>support  Single </a:t>
            </a:r>
            <a:r>
              <a:rPr sz="2105" spc="-9" dirty="0">
                <a:latin typeface="Calibri"/>
                <a:cs typeface="Calibri"/>
              </a:rPr>
              <a:t>Responsibility </a:t>
            </a:r>
            <a:r>
              <a:rPr sz="2105" spc="-4" dirty="0">
                <a:latin typeface="Calibri"/>
                <a:cs typeface="Calibri"/>
              </a:rPr>
              <a:t>(Functionality) Principle</a:t>
            </a:r>
            <a:r>
              <a:rPr sz="2105" dirty="0">
                <a:latin typeface="Calibri"/>
                <a:cs typeface="Calibri"/>
              </a:rPr>
              <a:t> </a:t>
            </a:r>
            <a:r>
              <a:rPr sz="2105" spc="-4" dirty="0">
                <a:latin typeface="Calibri"/>
                <a:cs typeface="Calibri"/>
              </a:rPr>
              <a:t>(SRP).</a:t>
            </a:r>
            <a:endParaRPr sz="2105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100" y="349250"/>
            <a:ext cx="6831767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spc="-4" dirty="0"/>
              <a:t>11 </a:t>
            </a:r>
            <a:r>
              <a:rPr sz="3000" dirty="0"/>
              <a:t>: </a:t>
            </a:r>
            <a:r>
              <a:rPr sz="3000" spc="-4" dirty="0"/>
              <a:t>nouvelles</a:t>
            </a:r>
            <a:r>
              <a:rPr sz="3000" spc="-22" dirty="0"/>
              <a:t> </a:t>
            </a:r>
            <a:r>
              <a:rPr sz="3000" spc="-4" dirty="0"/>
              <a:t>méthodes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232" y="2187161"/>
            <a:ext cx="9705374" cy="3567029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31999">
              <a:lnSpc>
                <a:spcPts val="1864"/>
              </a:lnSpc>
              <a:spcBef>
                <a:spcPts val="88"/>
              </a:spcBef>
            </a:pPr>
            <a:r>
              <a:rPr sz="1579" b="1" spc="-4" dirty="0">
                <a:latin typeface="Calibri"/>
                <a:cs typeface="Calibri"/>
              </a:rPr>
              <a:t>String </a:t>
            </a:r>
            <a:r>
              <a:rPr sz="1579" dirty="0">
                <a:latin typeface="Calibri"/>
                <a:cs typeface="Calibri"/>
              </a:rPr>
              <a:t>:</a:t>
            </a:r>
            <a:endParaRPr sz="1579">
              <a:latin typeface="Calibri"/>
              <a:cs typeface="Calibri"/>
            </a:endParaRPr>
          </a:p>
          <a:p>
            <a:pPr marL="382630" indent="-251188">
              <a:lnSpc>
                <a:spcPts val="1864"/>
              </a:lnSpc>
              <a:buFont typeface="Wingdings"/>
              <a:buChar char=""/>
              <a:tabLst>
                <a:tab pos="382630" algn="l"/>
                <a:tab pos="383187" algn="l"/>
              </a:tabLst>
            </a:pPr>
            <a:r>
              <a:rPr sz="1579" b="1" i="1" spc="-4" dirty="0">
                <a:latin typeface="Calibri"/>
                <a:cs typeface="Calibri"/>
              </a:rPr>
              <a:t>repeat(int) </a:t>
            </a:r>
            <a:r>
              <a:rPr sz="1579" dirty="0">
                <a:latin typeface="Calibri"/>
                <a:cs typeface="Calibri"/>
              </a:rPr>
              <a:t>- </a:t>
            </a:r>
            <a:r>
              <a:rPr sz="1579" spc="-9" dirty="0">
                <a:latin typeface="Calibri"/>
                <a:cs typeface="Calibri"/>
              </a:rPr>
              <a:t>Repeats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String </a:t>
            </a:r>
            <a:r>
              <a:rPr sz="1579" dirty="0">
                <a:latin typeface="Calibri"/>
                <a:cs typeface="Calibri"/>
              </a:rPr>
              <a:t>as </a:t>
            </a:r>
            <a:r>
              <a:rPr sz="1579" spc="-9" dirty="0">
                <a:latin typeface="Calibri"/>
                <a:cs typeface="Calibri"/>
              </a:rPr>
              <a:t>many </a:t>
            </a:r>
            <a:r>
              <a:rPr sz="1579" spc="-4" dirty="0">
                <a:latin typeface="Calibri"/>
                <a:cs typeface="Calibri"/>
              </a:rPr>
              <a:t>times </a:t>
            </a:r>
            <a:r>
              <a:rPr sz="1579" dirty="0">
                <a:latin typeface="Calibri"/>
                <a:cs typeface="Calibri"/>
              </a:rPr>
              <a:t>as </a:t>
            </a:r>
            <a:r>
              <a:rPr sz="1579" spc="-9" dirty="0">
                <a:latin typeface="Calibri"/>
                <a:cs typeface="Calibri"/>
              </a:rPr>
              <a:t>provided </a:t>
            </a:r>
            <a:r>
              <a:rPr sz="1579" spc="-4" dirty="0">
                <a:latin typeface="Calibri"/>
                <a:cs typeface="Calibri"/>
              </a:rPr>
              <a:t>by the </a:t>
            </a:r>
            <a:r>
              <a:rPr sz="1579" spc="-9" dirty="0">
                <a:latin typeface="Calibri"/>
                <a:cs typeface="Calibri"/>
              </a:rPr>
              <a:t>int</a:t>
            </a:r>
            <a:r>
              <a:rPr sz="1579" spc="79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parameter</a:t>
            </a:r>
            <a:endParaRPr sz="1579">
              <a:latin typeface="Calibri"/>
              <a:cs typeface="Calibri"/>
            </a:endParaRPr>
          </a:p>
          <a:p>
            <a:pPr marL="382630" indent="-251188">
              <a:spcBef>
                <a:spcPts val="39"/>
              </a:spcBef>
              <a:buFont typeface="Wingdings"/>
              <a:buChar char=""/>
              <a:tabLst>
                <a:tab pos="382630" algn="l"/>
                <a:tab pos="383187" algn="l"/>
              </a:tabLst>
            </a:pPr>
            <a:r>
              <a:rPr sz="1579" b="1" i="1" spc="-4" dirty="0">
                <a:latin typeface="Calibri"/>
                <a:cs typeface="Calibri"/>
              </a:rPr>
              <a:t>lines() </a:t>
            </a:r>
            <a:r>
              <a:rPr sz="1579" dirty="0">
                <a:latin typeface="Calibri"/>
                <a:cs typeface="Calibri"/>
              </a:rPr>
              <a:t>- </a:t>
            </a:r>
            <a:r>
              <a:rPr sz="1579" spc="-4" dirty="0">
                <a:latin typeface="Calibri"/>
                <a:cs typeface="Calibri"/>
              </a:rPr>
              <a:t>Uses </a:t>
            </a:r>
            <a:r>
              <a:rPr sz="1579" dirty="0">
                <a:latin typeface="Calibri"/>
                <a:cs typeface="Calibri"/>
              </a:rPr>
              <a:t>a </a:t>
            </a:r>
            <a:r>
              <a:rPr sz="1579" spc="-13" dirty="0">
                <a:latin typeface="Calibri"/>
                <a:cs typeface="Calibri"/>
              </a:rPr>
              <a:t>Spliterator to </a:t>
            </a:r>
            <a:r>
              <a:rPr sz="1579" spc="-4" dirty="0">
                <a:latin typeface="Calibri"/>
                <a:cs typeface="Calibri"/>
              </a:rPr>
              <a:t>lazily </a:t>
            </a:r>
            <a:r>
              <a:rPr sz="1579" spc="-9" dirty="0">
                <a:latin typeface="Calibri"/>
                <a:cs typeface="Calibri"/>
              </a:rPr>
              <a:t>provide </a:t>
            </a:r>
            <a:r>
              <a:rPr sz="1579" spc="-4" dirty="0">
                <a:latin typeface="Calibri"/>
                <a:cs typeface="Calibri"/>
              </a:rPr>
              <a:t>lines </a:t>
            </a:r>
            <a:r>
              <a:rPr sz="1579" spc="-9" dirty="0">
                <a:latin typeface="Calibri"/>
                <a:cs typeface="Calibri"/>
              </a:rPr>
              <a:t>from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source</a:t>
            </a:r>
            <a:r>
              <a:rPr sz="1579" spc="105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string</a:t>
            </a:r>
            <a:endParaRPr sz="1579">
              <a:latin typeface="Calibri"/>
              <a:cs typeface="Calibri"/>
            </a:endParaRPr>
          </a:p>
          <a:p>
            <a:pPr marL="382630" indent="-251188">
              <a:lnSpc>
                <a:spcPts val="1864"/>
              </a:lnSpc>
              <a:spcBef>
                <a:spcPts val="44"/>
              </a:spcBef>
              <a:buFont typeface="Wingdings"/>
              <a:buChar char=""/>
              <a:tabLst>
                <a:tab pos="382630" algn="l"/>
                <a:tab pos="383187" algn="l"/>
              </a:tabLst>
            </a:pPr>
            <a:r>
              <a:rPr sz="1579" b="1" i="1" spc="-4" dirty="0">
                <a:latin typeface="Calibri"/>
                <a:cs typeface="Calibri"/>
              </a:rPr>
              <a:t>isBlank() </a:t>
            </a:r>
            <a:r>
              <a:rPr sz="1579" dirty="0">
                <a:latin typeface="Calibri"/>
                <a:cs typeface="Calibri"/>
              </a:rPr>
              <a:t>- </a:t>
            </a:r>
            <a:r>
              <a:rPr sz="1579" spc="-9" dirty="0">
                <a:latin typeface="Calibri"/>
                <a:cs typeface="Calibri"/>
              </a:rPr>
              <a:t>Indicates </a:t>
            </a:r>
            <a:r>
              <a:rPr sz="1579" spc="-4" dirty="0">
                <a:latin typeface="Calibri"/>
                <a:cs typeface="Calibri"/>
              </a:rPr>
              <a:t>if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String is empty </a:t>
            </a:r>
            <a:r>
              <a:rPr sz="1579" dirty="0">
                <a:latin typeface="Calibri"/>
                <a:cs typeface="Calibri"/>
              </a:rPr>
              <a:t>or </a:t>
            </a:r>
            <a:r>
              <a:rPr sz="1579" spc="-9" dirty="0">
                <a:latin typeface="Calibri"/>
                <a:cs typeface="Calibri"/>
              </a:rPr>
              <a:t>contains </a:t>
            </a:r>
            <a:r>
              <a:rPr sz="1579" spc="-4" dirty="0">
                <a:latin typeface="Calibri"/>
                <a:cs typeface="Calibri"/>
              </a:rPr>
              <a:t>only white space</a:t>
            </a:r>
            <a:r>
              <a:rPr sz="1579" spc="88" dirty="0">
                <a:latin typeface="Calibri"/>
                <a:cs typeface="Calibri"/>
              </a:rPr>
              <a:t> </a:t>
            </a:r>
            <a:r>
              <a:rPr sz="1579" spc="-13" dirty="0">
                <a:latin typeface="Calibri"/>
                <a:cs typeface="Calibri"/>
              </a:rPr>
              <a:t>characters</a:t>
            </a:r>
            <a:endParaRPr sz="1579">
              <a:latin typeface="Calibri"/>
              <a:cs typeface="Calibri"/>
            </a:endParaRPr>
          </a:p>
          <a:p>
            <a:pPr marL="382630" indent="-251188">
              <a:lnSpc>
                <a:spcPts val="1864"/>
              </a:lnSpc>
              <a:buFont typeface="Wingdings"/>
              <a:buChar char=""/>
              <a:tabLst>
                <a:tab pos="382630" algn="l"/>
                <a:tab pos="383187" algn="l"/>
              </a:tabLst>
            </a:pPr>
            <a:r>
              <a:rPr sz="1579" b="1" i="1" spc="-4" dirty="0">
                <a:latin typeface="Calibri"/>
                <a:cs typeface="Calibri"/>
              </a:rPr>
              <a:t>stripLeading() </a:t>
            </a:r>
            <a:r>
              <a:rPr sz="1579" dirty="0">
                <a:latin typeface="Calibri"/>
                <a:cs typeface="Calibri"/>
              </a:rPr>
              <a:t>- </a:t>
            </a:r>
            <a:r>
              <a:rPr sz="1579" spc="-9" dirty="0">
                <a:latin typeface="Calibri"/>
                <a:cs typeface="Calibri"/>
              </a:rPr>
              <a:t>Removes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white space </a:t>
            </a:r>
            <a:r>
              <a:rPr sz="1579" spc="-9" dirty="0">
                <a:latin typeface="Calibri"/>
                <a:cs typeface="Calibri"/>
              </a:rPr>
              <a:t>from </a:t>
            </a:r>
            <a:r>
              <a:rPr sz="1579" dirty="0">
                <a:latin typeface="Calibri"/>
                <a:cs typeface="Calibri"/>
              </a:rPr>
              <a:t>the</a:t>
            </a:r>
            <a:r>
              <a:rPr sz="1579" spc="57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beginning</a:t>
            </a:r>
            <a:endParaRPr sz="1579">
              <a:latin typeface="Calibri"/>
              <a:cs typeface="Calibri"/>
            </a:endParaRPr>
          </a:p>
          <a:p>
            <a:pPr marL="382630" indent="-251188">
              <a:lnSpc>
                <a:spcPts val="1864"/>
              </a:lnSpc>
              <a:spcBef>
                <a:spcPts val="44"/>
              </a:spcBef>
              <a:buFont typeface="Wingdings"/>
              <a:buChar char=""/>
              <a:tabLst>
                <a:tab pos="382630" algn="l"/>
                <a:tab pos="383187" algn="l"/>
              </a:tabLst>
            </a:pPr>
            <a:r>
              <a:rPr sz="1579" b="1" i="1" spc="-9" dirty="0">
                <a:latin typeface="Calibri"/>
                <a:cs typeface="Calibri"/>
              </a:rPr>
              <a:t>stripTrailing() </a:t>
            </a:r>
            <a:r>
              <a:rPr sz="1579" dirty="0">
                <a:latin typeface="Calibri"/>
                <a:cs typeface="Calibri"/>
              </a:rPr>
              <a:t>- </a:t>
            </a:r>
            <a:r>
              <a:rPr sz="1579" spc="-9" dirty="0">
                <a:latin typeface="Calibri"/>
                <a:cs typeface="Calibri"/>
              </a:rPr>
              <a:t>Removes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white space </a:t>
            </a:r>
            <a:r>
              <a:rPr sz="1579" spc="-9" dirty="0">
                <a:latin typeface="Calibri"/>
                <a:cs typeface="Calibri"/>
              </a:rPr>
              <a:t>from </a:t>
            </a:r>
            <a:r>
              <a:rPr sz="1579" dirty="0">
                <a:latin typeface="Calibri"/>
                <a:cs typeface="Calibri"/>
              </a:rPr>
              <a:t>the</a:t>
            </a:r>
            <a:r>
              <a:rPr sz="1579" spc="66" dirty="0">
                <a:latin typeface="Calibri"/>
                <a:cs typeface="Calibri"/>
              </a:rPr>
              <a:t> </a:t>
            </a:r>
            <a:r>
              <a:rPr sz="1579" dirty="0">
                <a:latin typeface="Calibri"/>
                <a:cs typeface="Calibri"/>
              </a:rPr>
              <a:t>end</a:t>
            </a:r>
            <a:endParaRPr sz="1579">
              <a:latin typeface="Calibri"/>
              <a:cs typeface="Calibri"/>
            </a:endParaRPr>
          </a:p>
          <a:p>
            <a:pPr marL="382630" indent="-251188">
              <a:lnSpc>
                <a:spcPts val="1864"/>
              </a:lnSpc>
              <a:buFont typeface="Wingdings"/>
              <a:buChar char=""/>
              <a:tabLst>
                <a:tab pos="382630" algn="l"/>
                <a:tab pos="383187" algn="l"/>
              </a:tabLst>
            </a:pPr>
            <a:r>
              <a:rPr sz="1579" b="1" spc="-9" dirty="0">
                <a:latin typeface="Calibri"/>
                <a:cs typeface="Calibri"/>
              </a:rPr>
              <a:t>strip() </a:t>
            </a:r>
            <a:r>
              <a:rPr sz="1579" dirty="0">
                <a:latin typeface="Calibri"/>
                <a:cs typeface="Calibri"/>
              </a:rPr>
              <a:t>- </a:t>
            </a:r>
            <a:r>
              <a:rPr sz="1579" spc="-9" dirty="0">
                <a:latin typeface="Calibri"/>
                <a:cs typeface="Calibri"/>
              </a:rPr>
              <a:t>Removes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white space </a:t>
            </a:r>
            <a:r>
              <a:rPr sz="1579" spc="-9" dirty="0">
                <a:latin typeface="Calibri"/>
                <a:cs typeface="Calibri"/>
              </a:rPr>
              <a:t>from </a:t>
            </a:r>
            <a:r>
              <a:rPr sz="1579" dirty="0">
                <a:latin typeface="Calibri"/>
                <a:cs typeface="Calibri"/>
              </a:rPr>
              <a:t>both, </a:t>
            </a:r>
            <a:r>
              <a:rPr sz="1579" spc="-4" dirty="0">
                <a:latin typeface="Calibri"/>
                <a:cs typeface="Calibri"/>
              </a:rPr>
              <a:t>beginning </a:t>
            </a:r>
            <a:r>
              <a:rPr sz="1579" dirty="0">
                <a:latin typeface="Calibri"/>
                <a:cs typeface="Calibri"/>
              </a:rPr>
              <a:t>and the end of</a:t>
            </a:r>
            <a:r>
              <a:rPr sz="1579" spc="110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string</a:t>
            </a:r>
            <a:endParaRPr sz="1579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Wingdings"/>
              <a:buChar char=""/>
            </a:pPr>
            <a:endParaRPr sz="2237">
              <a:latin typeface="Calibri"/>
              <a:cs typeface="Calibri"/>
            </a:endParaRPr>
          </a:p>
          <a:p>
            <a:pPr marL="131999">
              <a:lnSpc>
                <a:spcPts val="1873"/>
              </a:lnSpc>
            </a:pPr>
            <a:r>
              <a:rPr sz="1579" b="1" spc="-4" dirty="0">
                <a:latin typeface="Calibri"/>
                <a:cs typeface="Calibri"/>
              </a:rPr>
              <a:t>File</a:t>
            </a:r>
            <a:r>
              <a:rPr sz="1579" b="1" spc="-9" dirty="0">
                <a:latin typeface="Calibri"/>
                <a:cs typeface="Calibri"/>
              </a:rPr>
              <a:t> </a:t>
            </a:r>
            <a:r>
              <a:rPr sz="1579" dirty="0">
                <a:latin typeface="Calibri"/>
                <a:cs typeface="Calibri"/>
              </a:rPr>
              <a:t>:</a:t>
            </a:r>
            <a:endParaRPr sz="1579">
              <a:latin typeface="Calibri"/>
              <a:cs typeface="Calibri"/>
            </a:endParaRPr>
          </a:p>
          <a:p>
            <a:pPr marL="382630" indent="-251188">
              <a:lnSpc>
                <a:spcPts val="1873"/>
              </a:lnSpc>
              <a:buFont typeface="Wingdings"/>
              <a:buChar char=""/>
              <a:tabLst>
                <a:tab pos="382630" algn="l"/>
                <a:tab pos="383187" algn="l"/>
              </a:tabLst>
            </a:pPr>
            <a:r>
              <a:rPr sz="1579" b="1" i="1" spc="-4" dirty="0">
                <a:latin typeface="Calibri"/>
                <a:cs typeface="Calibri"/>
              </a:rPr>
              <a:t>writeString(): </a:t>
            </a:r>
            <a:r>
              <a:rPr sz="1579" spc="-4" dirty="0">
                <a:latin typeface="Calibri"/>
                <a:cs typeface="Calibri"/>
              </a:rPr>
              <a:t>This is </a:t>
            </a:r>
            <a:r>
              <a:rPr sz="1579" spc="-13" dirty="0">
                <a:latin typeface="Calibri"/>
                <a:cs typeface="Calibri"/>
              </a:rPr>
              <a:t>to </a:t>
            </a:r>
            <a:r>
              <a:rPr sz="1579" spc="-9" dirty="0">
                <a:latin typeface="Calibri"/>
                <a:cs typeface="Calibri"/>
              </a:rPr>
              <a:t>write </a:t>
            </a:r>
            <a:r>
              <a:rPr sz="1579" spc="-4" dirty="0">
                <a:latin typeface="Calibri"/>
                <a:cs typeface="Calibri"/>
              </a:rPr>
              <a:t>some </a:t>
            </a:r>
            <a:r>
              <a:rPr sz="1579" spc="-9" dirty="0">
                <a:latin typeface="Calibri"/>
                <a:cs typeface="Calibri"/>
              </a:rPr>
              <a:t>content </a:t>
            </a:r>
            <a:r>
              <a:rPr sz="1579" spc="-4" dirty="0">
                <a:latin typeface="Calibri"/>
                <a:cs typeface="Calibri"/>
              </a:rPr>
              <a:t>in </a:t>
            </a:r>
            <a:r>
              <a:rPr sz="1579" dirty="0">
                <a:latin typeface="Calibri"/>
                <a:cs typeface="Calibri"/>
              </a:rPr>
              <a:t>a</a:t>
            </a:r>
            <a:r>
              <a:rPr sz="1579" spc="88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file.</a:t>
            </a:r>
            <a:endParaRPr sz="1579">
              <a:latin typeface="Calibri"/>
              <a:cs typeface="Calibri"/>
            </a:endParaRPr>
          </a:p>
          <a:p>
            <a:pPr marL="382630" indent="-251188">
              <a:spcBef>
                <a:spcPts val="22"/>
              </a:spcBef>
              <a:buFont typeface="Wingdings"/>
              <a:buChar char=""/>
              <a:tabLst>
                <a:tab pos="382630" algn="l"/>
                <a:tab pos="383187" algn="l"/>
              </a:tabLst>
            </a:pPr>
            <a:r>
              <a:rPr sz="1579" b="1" i="1" spc="-4" dirty="0">
                <a:latin typeface="Calibri"/>
                <a:cs typeface="Calibri"/>
              </a:rPr>
              <a:t>readString(): </a:t>
            </a:r>
            <a:r>
              <a:rPr sz="1579" spc="-4" dirty="0">
                <a:latin typeface="Calibri"/>
                <a:cs typeface="Calibri"/>
              </a:rPr>
              <a:t>This is used </a:t>
            </a:r>
            <a:r>
              <a:rPr sz="1579" spc="-13" dirty="0">
                <a:latin typeface="Calibri"/>
                <a:cs typeface="Calibri"/>
              </a:rPr>
              <a:t>to </a:t>
            </a:r>
            <a:r>
              <a:rPr sz="1579" spc="-9" dirty="0">
                <a:latin typeface="Calibri"/>
                <a:cs typeface="Calibri"/>
              </a:rPr>
              <a:t>read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9" dirty="0">
                <a:latin typeface="Calibri"/>
                <a:cs typeface="Calibri"/>
              </a:rPr>
              <a:t>contents </a:t>
            </a:r>
            <a:r>
              <a:rPr sz="1579" dirty="0">
                <a:latin typeface="Calibri"/>
                <a:cs typeface="Calibri"/>
              </a:rPr>
              <a:t>of a</a:t>
            </a:r>
            <a:r>
              <a:rPr sz="1579" spc="88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file.</a:t>
            </a:r>
            <a:endParaRPr sz="1579">
              <a:latin typeface="Calibri"/>
              <a:cs typeface="Calibri"/>
            </a:endParaRPr>
          </a:p>
          <a:p>
            <a:pPr marL="382630" indent="-251188">
              <a:spcBef>
                <a:spcPts val="39"/>
              </a:spcBef>
              <a:buFont typeface="Wingdings"/>
              <a:buChar char=""/>
              <a:tabLst>
                <a:tab pos="382630" algn="l"/>
                <a:tab pos="383187" algn="l"/>
              </a:tabLst>
            </a:pPr>
            <a:r>
              <a:rPr sz="1579" spc="-4" dirty="0">
                <a:latin typeface="Calibri"/>
                <a:cs typeface="Calibri"/>
              </a:rPr>
              <a:t>i</a:t>
            </a:r>
            <a:r>
              <a:rPr sz="1579" b="1" i="1" spc="-4" dirty="0">
                <a:latin typeface="Calibri"/>
                <a:cs typeface="Calibri"/>
              </a:rPr>
              <a:t>sSameFile()</a:t>
            </a:r>
            <a:r>
              <a:rPr sz="1579" spc="-4" dirty="0">
                <a:latin typeface="Calibri"/>
                <a:cs typeface="Calibri"/>
              </a:rPr>
              <a:t>: This method is used </a:t>
            </a:r>
            <a:r>
              <a:rPr sz="1579" spc="-13" dirty="0">
                <a:latin typeface="Calibri"/>
                <a:cs typeface="Calibri"/>
              </a:rPr>
              <a:t>to </a:t>
            </a:r>
            <a:r>
              <a:rPr sz="1579" spc="-4" dirty="0">
                <a:latin typeface="Calibri"/>
                <a:cs typeface="Calibri"/>
              </a:rPr>
              <a:t>know whether </a:t>
            </a:r>
            <a:r>
              <a:rPr sz="1579" spc="-9" dirty="0">
                <a:latin typeface="Calibri"/>
                <a:cs typeface="Calibri"/>
              </a:rPr>
              <a:t>two </a:t>
            </a:r>
            <a:r>
              <a:rPr sz="1579" spc="-4" dirty="0">
                <a:latin typeface="Calibri"/>
                <a:cs typeface="Calibri"/>
              </a:rPr>
              <a:t>paths </a:t>
            </a:r>
            <a:r>
              <a:rPr sz="1579" spc="-13" dirty="0">
                <a:latin typeface="Calibri"/>
                <a:cs typeface="Calibri"/>
              </a:rPr>
              <a:t>locate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same </a:t>
            </a:r>
            <a:r>
              <a:rPr sz="1579" dirty="0">
                <a:latin typeface="Calibri"/>
                <a:cs typeface="Calibri"/>
              </a:rPr>
              <a:t>file or</a:t>
            </a:r>
            <a:r>
              <a:rPr sz="1579" spc="149" dirty="0">
                <a:latin typeface="Calibri"/>
                <a:cs typeface="Calibri"/>
              </a:rPr>
              <a:t> </a:t>
            </a:r>
            <a:r>
              <a:rPr sz="1579" spc="-4" dirty="0">
                <a:latin typeface="Calibri"/>
                <a:cs typeface="Calibri"/>
              </a:rPr>
              <a:t>not.</a:t>
            </a:r>
            <a:endParaRPr sz="1579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1886">
              <a:latin typeface="Calibri"/>
              <a:cs typeface="Calibri"/>
            </a:endParaRPr>
          </a:p>
          <a:p>
            <a:pPr marL="11139"/>
            <a:r>
              <a:rPr sz="1579" b="1" spc="-4" dirty="0">
                <a:latin typeface="Calibri"/>
                <a:cs typeface="Calibri"/>
              </a:rPr>
              <a:t>TimeUnit </a:t>
            </a:r>
            <a:r>
              <a:rPr sz="1579" b="1" spc="-13" dirty="0">
                <a:latin typeface="Calibri"/>
                <a:cs typeface="Calibri"/>
              </a:rPr>
              <a:t>Conversion </a:t>
            </a:r>
            <a:r>
              <a:rPr sz="1579" dirty="0">
                <a:latin typeface="Calibri"/>
                <a:cs typeface="Calibri"/>
              </a:rPr>
              <a:t>: </a:t>
            </a:r>
            <a:r>
              <a:rPr sz="1579" spc="-4" dirty="0">
                <a:latin typeface="Calibri"/>
                <a:cs typeface="Calibri"/>
              </a:rPr>
              <a:t>This method is used </a:t>
            </a:r>
            <a:r>
              <a:rPr sz="1579" spc="-13" dirty="0">
                <a:latin typeface="Calibri"/>
                <a:cs typeface="Calibri"/>
              </a:rPr>
              <a:t>to </a:t>
            </a:r>
            <a:r>
              <a:rPr sz="1579" spc="-9" dirty="0">
                <a:latin typeface="Calibri"/>
                <a:cs typeface="Calibri"/>
              </a:rPr>
              <a:t>convert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given time </a:t>
            </a:r>
            <a:r>
              <a:rPr sz="1579" spc="-13" dirty="0">
                <a:latin typeface="Calibri"/>
                <a:cs typeface="Calibri"/>
              </a:rPr>
              <a:t>to </a:t>
            </a:r>
            <a:r>
              <a:rPr sz="1579" dirty="0">
                <a:latin typeface="Calibri"/>
                <a:cs typeface="Calibri"/>
              </a:rPr>
              <a:t>a unit </a:t>
            </a:r>
            <a:r>
              <a:rPr sz="1579" spc="-18" dirty="0">
                <a:latin typeface="Calibri"/>
                <a:cs typeface="Calibri"/>
              </a:rPr>
              <a:t>like </a:t>
            </a:r>
            <a:r>
              <a:rPr sz="1579" spc="-88" dirty="0">
                <a:latin typeface="Calibri"/>
                <a:cs typeface="Calibri"/>
              </a:rPr>
              <a:t>DAY, </a:t>
            </a:r>
            <a:r>
              <a:rPr sz="1579" spc="-4" dirty="0">
                <a:latin typeface="Calibri"/>
                <a:cs typeface="Calibri"/>
              </a:rPr>
              <a:t>MONTH, </a:t>
            </a:r>
            <a:r>
              <a:rPr sz="1579" spc="-9" dirty="0">
                <a:latin typeface="Calibri"/>
                <a:cs typeface="Calibri"/>
              </a:rPr>
              <a:t>YEAR </a:t>
            </a:r>
            <a:r>
              <a:rPr sz="1579" dirty="0">
                <a:latin typeface="Calibri"/>
                <a:cs typeface="Calibri"/>
              </a:rPr>
              <a:t>and </a:t>
            </a:r>
            <a:r>
              <a:rPr sz="1579" spc="-13" dirty="0">
                <a:latin typeface="Calibri"/>
                <a:cs typeface="Calibri"/>
              </a:rPr>
              <a:t>for </a:t>
            </a:r>
            <a:r>
              <a:rPr sz="1579" spc="-4" dirty="0">
                <a:latin typeface="Calibri"/>
                <a:cs typeface="Calibri"/>
              </a:rPr>
              <a:t>time</a:t>
            </a:r>
            <a:r>
              <a:rPr sz="1579" spc="75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too.</a:t>
            </a:r>
            <a:endParaRPr sz="1579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6100" y="434444"/>
            <a:ext cx="7226579" cy="472913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3000" spc="-31" dirty="0"/>
              <a:t>Java </a:t>
            </a:r>
            <a:r>
              <a:rPr sz="3000" spc="-4" dirty="0"/>
              <a:t>11 </a:t>
            </a:r>
            <a:r>
              <a:rPr sz="3000" dirty="0"/>
              <a:t>: </a:t>
            </a:r>
            <a:r>
              <a:rPr sz="3000" spc="-4" dirty="0"/>
              <a:t>nouvelles</a:t>
            </a:r>
            <a:r>
              <a:rPr sz="3000" spc="-22" dirty="0"/>
              <a:t> </a:t>
            </a:r>
            <a:r>
              <a:rPr sz="3000" spc="-4" dirty="0"/>
              <a:t>méthodes</a:t>
            </a:r>
          </a:p>
        </p:txBody>
      </p:sp>
      <p:sp>
        <p:nvSpPr>
          <p:cNvPr id="3" name="object 3"/>
          <p:cNvSpPr/>
          <p:nvPr/>
        </p:nvSpPr>
        <p:spPr>
          <a:xfrm>
            <a:off x="748537" y="2797130"/>
            <a:ext cx="3478028" cy="28310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4" name="object 4"/>
          <p:cNvSpPr txBox="1"/>
          <p:nvPr/>
        </p:nvSpPr>
        <p:spPr>
          <a:xfrm>
            <a:off x="652502" y="2272708"/>
            <a:ext cx="9795600" cy="201788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1579" b="1" spc="-4" dirty="0">
                <a:latin typeface="Calibri"/>
                <a:cs typeface="Calibri"/>
              </a:rPr>
              <a:t>TimeUnit </a:t>
            </a:r>
            <a:r>
              <a:rPr sz="1579" b="1" spc="-13" dirty="0">
                <a:latin typeface="Calibri"/>
                <a:cs typeface="Calibri"/>
              </a:rPr>
              <a:t>Conversion </a:t>
            </a:r>
            <a:r>
              <a:rPr sz="1579" dirty="0">
                <a:latin typeface="Calibri"/>
                <a:cs typeface="Calibri"/>
              </a:rPr>
              <a:t>: </a:t>
            </a:r>
            <a:r>
              <a:rPr sz="1579" spc="-4" dirty="0">
                <a:latin typeface="Calibri"/>
                <a:cs typeface="Calibri"/>
              </a:rPr>
              <a:t>This method is used </a:t>
            </a:r>
            <a:r>
              <a:rPr sz="1579" spc="-13" dirty="0">
                <a:latin typeface="Calibri"/>
                <a:cs typeface="Calibri"/>
              </a:rPr>
              <a:t>to </a:t>
            </a:r>
            <a:r>
              <a:rPr sz="1579" spc="-9" dirty="0">
                <a:latin typeface="Calibri"/>
                <a:cs typeface="Calibri"/>
              </a:rPr>
              <a:t>convert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given time </a:t>
            </a:r>
            <a:r>
              <a:rPr sz="1579" spc="-13" dirty="0">
                <a:latin typeface="Calibri"/>
                <a:cs typeface="Calibri"/>
              </a:rPr>
              <a:t>to </a:t>
            </a:r>
            <a:r>
              <a:rPr sz="1579" dirty="0">
                <a:latin typeface="Calibri"/>
                <a:cs typeface="Calibri"/>
              </a:rPr>
              <a:t>a unit </a:t>
            </a:r>
            <a:r>
              <a:rPr sz="1579" spc="-18" dirty="0">
                <a:latin typeface="Calibri"/>
                <a:cs typeface="Calibri"/>
              </a:rPr>
              <a:t>like </a:t>
            </a:r>
            <a:r>
              <a:rPr sz="1579" spc="-88" dirty="0">
                <a:latin typeface="Calibri"/>
                <a:cs typeface="Calibri"/>
              </a:rPr>
              <a:t>DAY, </a:t>
            </a:r>
            <a:r>
              <a:rPr sz="1579" spc="-4" dirty="0">
                <a:latin typeface="Calibri"/>
                <a:cs typeface="Calibri"/>
              </a:rPr>
              <a:t>MONTH, </a:t>
            </a:r>
            <a:r>
              <a:rPr sz="1579" spc="-9" dirty="0">
                <a:latin typeface="Calibri"/>
                <a:cs typeface="Calibri"/>
              </a:rPr>
              <a:t>YEAR </a:t>
            </a:r>
            <a:r>
              <a:rPr sz="1579" dirty="0">
                <a:latin typeface="Calibri"/>
                <a:cs typeface="Calibri"/>
              </a:rPr>
              <a:t>and </a:t>
            </a:r>
            <a:r>
              <a:rPr sz="1579" spc="-13" dirty="0">
                <a:latin typeface="Calibri"/>
                <a:cs typeface="Calibri"/>
              </a:rPr>
              <a:t>for </a:t>
            </a:r>
            <a:r>
              <a:rPr sz="1579" spc="-4" dirty="0">
                <a:latin typeface="Calibri"/>
                <a:cs typeface="Calibri"/>
              </a:rPr>
              <a:t>time</a:t>
            </a:r>
            <a:r>
              <a:rPr sz="1579" spc="70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too.</a:t>
            </a:r>
            <a:endParaRPr sz="1579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2017">
              <a:latin typeface="Calibri"/>
              <a:cs typeface="Calibri"/>
            </a:endParaRPr>
          </a:p>
          <a:p>
            <a:pPr marL="3980582" marR="4456" indent="-250631">
              <a:lnSpc>
                <a:spcPts val="1851"/>
              </a:lnSpc>
              <a:buFont typeface="Wingdings"/>
              <a:buChar char=""/>
              <a:tabLst>
                <a:tab pos="3980582" algn="l"/>
                <a:tab pos="3981139" algn="l"/>
              </a:tabLst>
            </a:pPr>
            <a:r>
              <a:rPr sz="1579" b="1" i="1" spc="-4" dirty="0">
                <a:latin typeface="Calibri"/>
                <a:cs typeface="Calibri"/>
              </a:rPr>
              <a:t>Optional: </a:t>
            </a:r>
            <a:r>
              <a:rPr sz="1579" b="1" spc="-4" dirty="0">
                <a:latin typeface="Calibri"/>
                <a:cs typeface="Calibri"/>
              </a:rPr>
              <a:t>isEmpty() </a:t>
            </a:r>
            <a:r>
              <a:rPr sz="1579" spc="-4" dirty="0">
                <a:latin typeface="Calibri"/>
                <a:cs typeface="Calibri"/>
              </a:rPr>
              <a:t>This method returns true if </a:t>
            </a:r>
            <a:r>
              <a:rPr sz="1579" dirty="0">
                <a:latin typeface="Calibri"/>
                <a:cs typeface="Calibri"/>
              </a:rPr>
              <a:t>the </a:t>
            </a:r>
            <a:r>
              <a:rPr sz="1579" spc="-4" dirty="0">
                <a:latin typeface="Calibri"/>
                <a:cs typeface="Calibri"/>
              </a:rPr>
              <a:t>value </a:t>
            </a:r>
            <a:r>
              <a:rPr sz="1579" dirty="0">
                <a:latin typeface="Calibri"/>
                <a:cs typeface="Calibri"/>
              </a:rPr>
              <a:t>of </a:t>
            </a:r>
            <a:r>
              <a:rPr sz="1579" spc="-9" dirty="0">
                <a:latin typeface="Calibri"/>
                <a:cs typeface="Calibri"/>
              </a:rPr>
              <a:t>any </a:t>
            </a:r>
            <a:r>
              <a:rPr sz="1579" spc="-4" dirty="0">
                <a:latin typeface="Calibri"/>
                <a:cs typeface="Calibri"/>
              </a:rPr>
              <a:t>object  is null </a:t>
            </a:r>
            <a:r>
              <a:rPr sz="1579" dirty="0">
                <a:latin typeface="Calibri"/>
                <a:cs typeface="Calibri"/>
              </a:rPr>
              <a:t>and </a:t>
            </a:r>
            <a:r>
              <a:rPr sz="1579" spc="-4" dirty="0">
                <a:latin typeface="Calibri"/>
                <a:cs typeface="Calibri"/>
              </a:rPr>
              <a:t>else returns</a:t>
            </a:r>
            <a:r>
              <a:rPr sz="1579" spc="22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false.</a:t>
            </a:r>
            <a:endParaRPr sz="1579">
              <a:latin typeface="Calibri"/>
              <a:cs typeface="Calibri"/>
            </a:endParaRPr>
          </a:p>
          <a:p>
            <a:pPr marL="3980582" indent="-251188">
              <a:lnSpc>
                <a:spcPts val="1864"/>
              </a:lnSpc>
              <a:buFont typeface="Wingdings"/>
              <a:buChar char=""/>
              <a:tabLst>
                <a:tab pos="3980582" algn="l"/>
                <a:tab pos="3981139" algn="l"/>
              </a:tabLst>
            </a:pPr>
            <a:r>
              <a:rPr sz="1579" b="1" i="1" spc="-4" dirty="0">
                <a:latin typeface="Calibri"/>
                <a:cs typeface="Calibri"/>
              </a:rPr>
              <a:t>Predicate.not</a:t>
            </a:r>
            <a:r>
              <a:rPr sz="1579" spc="-4" dirty="0">
                <a:latin typeface="Calibri"/>
                <a:cs typeface="Calibri"/>
              </a:rPr>
              <a:t>: </a:t>
            </a:r>
            <a:r>
              <a:rPr sz="1579" spc="-9" dirty="0">
                <a:latin typeface="Calibri"/>
                <a:cs typeface="Calibri"/>
              </a:rPr>
              <a:t>négation </a:t>
            </a:r>
            <a:r>
              <a:rPr sz="1579" spc="-13" dirty="0">
                <a:latin typeface="Calibri"/>
                <a:cs typeface="Calibri"/>
              </a:rPr>
              <a:t>d’un</a:t>
            </a:r>
            <a:r>
              <a:rPr sz="1579" spc="26" dirty="0">
                <a:latin typeface="Calibri"/>
                <a:cs typeface="Calibri"/>
              </a:rPr>
              <a:t> </a:t>
            </a:r>
            <a:r>
              <a:rPr sz="1579" spc="-9" dirty="0">
                <a:latin typeface="Calibri"/>
                <a:cs typeface="Calibri"/>
              </a:rPr>
              <a:t>prédicat.</a:t>
            </a:r>
            <a:endParaRPr sz="1579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"/>
            </a:pPr>
            <a:endParaRPr sz="1535">
              <a:latin typeface="Calibri"/>
              <a:cs typeface="Calibri"/>
            </a:endParaRPr>
          </a:p>
          <a:p>
            <a:pPr marL="3980582" indent="-251188">
              <a:buFont typeface="Wingdings"/>
              <a:buChar char=""/>
              <a:tabLst>
                <a:tab pos="3980582" algn="l"/>
                <a:tab pos="3981139" algn="l"/>
              </a:tabLst>
            </a:pPr>
            <a:r>
              <a:rPr sz="1579" spc="-4" dirty="0">
                <a:latin typeface="Calibri"/>
                <a:cs typeface="Calibri"/>
              </a:rPr>
              <a:t>Affichage </a:t>
            </a:r>
            <a:r>
              <a:rPr sz="1579" dirty="0">
                <a:latin typeface="Calibri"/>
                <a:cs typeface="Calibri"/>
              </a:rPr>
              <a:t>de </a:t>
            </a:r>
            <a:r>
              <a:rPr sz="1579" spc="-4" dirty="0">
                <a:latin typeface="Calibri"/>
                <a:cs typeface="Calibri"/>
              </a:rPr>
              <a:t>la </a:t>
            </a:r>
            <a:r>
              <a:rPr sz="1579" spc="-9" dirty="0">
                <a:latin typeface="Calibri"/>
                <a:cs typeface="Calibri"/>
              </a:rPr>
              <a:t>taille </a:t>
            </a:r>
            <a:r>
              <a:rPr sz="1579" dirty="0">
                <a:latin typeface="Calibri"/>
                <a:cs typeface="Calibri"/>
              </a:rPr>
              <a:t>du </a:t>
            </a:r>
            <a:r>
              <a:rPr sz="1579" spc="-4" dirty="0">
                <a:latin typeface="Calibri"/>
                <a:cs typeface="Calibri"/>
              </a:rPr>
              <a:t>tableau </a:t>
            </a:r>
            <a:r>
              <a:rPr sz="1579" dirty="0">
                <a:latin typeface="Calibri"/>
                <a:cs typeface="Calibri"/>
              </a:rPr>
              <a:t>dans </a:t>
            </a:r>
            <a:r>
              <a:rPr sz="1579" spc="-4" dirty="0">
                <a:latin typeface="Calibri"/>
                <a:cs typeface="Calibri"/>
              </a:rPr>
              <a:t>le message </a:t>
            </a:r>
            <a:r>
              <a:rPr sz="1579" dirty="0">
                <a:latin typeface="Calibri"/>
                <a:cs typeface="Calibri"/>
              </a:rPr>
              <a:t>de</a:t>
            </a:r>
            <a:r>
              <a:rPr sz="1579" spc="79" dirty="0">
                <a:latin typeface="Calibri"/>
                <a:cs typeface="Calibri"/>
              </a:rPr>
              <a:t> </a:t>
            </a:r>
            <a:r>
              <a:rPr sz="1579" spc="-18" dirty="0">
                <a:latin typeface="Calibri"/>
                <a:cs typeface="Calibri"/>
              </a:rPr>
              <a:t>l’exception</a:t>
            </a:r>
            <a:endParaRPr sz="1579">
              <a:latin typeface="Calibri"/>
              <a:cs typeface="Calibri"/>
            </a:endParaRPr>
          </a:p>
          <a:p>
            <a:pPr marL="3980582">
              <a:spcBef>
                <a:spcPts val="44"/>
              </a:spcBef>
            </a:pPr>
            <a:r>
              <a:rPr sz="1579" b="1" i="1" spc="-9" dirty="0">
                <a:latin typeface="Calibri"/>
                <a:cs typeface="Calibri"/>
              </a:rPr>
              <a:t>ArrayIndexOutOfBoundsException</a:t>
            </a:r>
            <a:r>
              <a:rPr sz="1579" spc="-9" dirty="0">
                <a:latin typeface="Calibri"/>
                <a:cs typeface="Calibri"/>
              </a:rPr>
              <a:t>.</a:t>
            </a:r>
            <a:endParaRPr sz="1579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7268" y="4465300"/>
            <a:ext cx="5908104" cy="20076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252" y="425450"/>
            <a:ext cx="9533211" cy="475162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sz="3000" spc="39" dirty="0"/>
              <a:t>11 </a:t>
            </a:r>
            <a:r>
              <a:rPr sz="3000" spc="22" dirty="0"/>
              <a:t>: </a:t>
            </a:r>
            <a:r>
              <a:rPr sz="3000" spc="35" dirty="0"/>
              <a:t>Launch </a:t>
            </a:r>
            <a:r>
              <a:rPr sz="3000" spc="31" dirty="0"/>
              <a:t>Single-File Source-Code</a:t>
            </a:r>
            <a:r>
              <a:rPr sz="3000" spc="9" dirty="0"/>
              <a:t> </a:t>
            </a:r>
            <a:r>
              <a:rPr sz="3000" spc="18" dirty="0"/>
              <a:t>Programs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804232" y="2345779"/>
            <a:ext cx="8545252" cy="2408358"/>
          </a:xfrm>
          <a:prstGeom prst="rect">
            <a:avLst/>
          </a:prstGeom>
        </p:spPr>
        <p:txBody>
          <a:bodyPr vert="horz" wrap="square" lIns="0" tIns="55695" rIns="0" bIns="0" rtlCol="0">
            <a:spAutoFit/>
          </a:bodyPr>
          <a:lstStyle/>
          <a:p>
            <a:pPr marL="211644" marR="379846" indent="-200505">
              <a:lnSpc>
                <a:spcPts val="2631"/>
              </a:lnSpc>
              <a:spcBef>
                <a:spcPts val="439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dirty="0">
                <a:latin typeface="Calibri Light"/>
                <a:cs typeface="Calibri Light"/>
              </a:rPr>
              <a:t>La </a:t>
            </a:r>
            <a:r>
              <a:rPr sz="2456" spc="-9" dirty="0">
                <a:latin typeface="Calibri Light"/>
                <a:cs typeface="Calibri Light"/>
              </a:rPr>
              <a:t>commande </a:t>
            </a:r>
            <a:r>
              <a:rPr sz="3618" baseline="1010" dirty="0">
                <a:latin typeface="Calibri Light"/>
                <a:cs typeface="Calibri Light"/>
              </a:rPr>
              <a:t>java </a:t>
            </a:r>
            <a:r>
              <a:rPr sz="2456" spc="-4" dirty="0">
                <a:latin typeface="Calibri Light"/>
                <a:cs typeface="Calibri Light"/>
              </a:rPr>
              <a:t>permet de lancer un fichier </a:t>
            </a:r>
            <a:r>
              <a:rPr sz="2456" spc="-18" dirty="0">
                <a:latin typeface="Calibri Light"/>
                <a:cs typeface="Calibri Light"/>
              </a:rPr>
              <a:t>.java </a:t>
            </a:r>
            <a:r>
              <a:rPr sz="2456" spc="-4" dirty="0">
                <a:latin typeface="Calibri Light"/>
                <a:cs typeface="Calibri Light"/>
              </a:rPr>
              <a:t>sans </a:t>
            </a:r>
            <a:r>
              <a:rPr sz="2456" dirty="0">
                <a:latin typeface="Calibri Light"/>
                <a:cs typeface="Calibri Light"/>
              </a:rPr>
              <a:t>passer  </a:t>
            </a:r>
            <a:r>
              <a:rPr sz="2456" spc="-4" dirty="0">
                <a:latin typeface="Calibri Light"/>
                <a:cs typeface="Calibri Light"/>
              </a:rPr>
              <a:t>par </a:t>
            </a:r>
            <a:r>
              <a:rPr sz="3618" spc="6" baseline="1010" dirty="0">
                <a:latin typeface="Calibri Light"/>
                <a:cs typeface="Calibri Light"/>
              </a:rPr>
              <a:t>javac</a:t>
            </a:r>
            <a:r>
              <a:rPr sz="3618" spc="13" baseline="1010" dirty="0">
                <a:latin typeface="Calibri Light"/>
                <a:cs typeface="Calibri Light"/>
              </a:rPr>
              <a:t> </a:t>
            </a:r>
            <a:r>
              <a:rPr sz="2456" spc="-9" dirty="0">
                <a:latin typeface="Calibri Light"/>
                <a:cs typeface="Calibri Light"/>
              </a:rPr>
              <a:t>(compilation)</a:t>
            </a:r>
            <a:endParaRPr sz="2456">
              <a:latin typeface="Calibri Light"/>
              <a:cs typeface="Calibri Light"/>
            </a:endParaRPr>
          </a:p>
          <a:p>
            <a:pPr marL="211644" indent="-200505">
              <a:spcBef>
                <a:spcPts val="513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dirty="0">
                <a:latin typeface="Calibri Light"/>
                <a:cs typeface="Calibri Light"/>
              </a:rPr>
              <a:t>La </a:t>
            </a:r>
            <a:r>
              <a:rPr sz="2456" spc="-9" dirty="0">
                <a:latin typeface="Calibri Light"/>
                <a:cs typeface="Calibri Light"/>
              </a:rPr>
              <a:t>compilation </a:t>
            </a:r>
            <a:r>
              <a:rPr sz="2456" dirty="0">
                <a:latin typeface="Calibri Light"/>
                <a:cs typeface="Calibri Light"/>
              </a:rPr>
              <a:t>se </a:t>
            </a:r>
            <a:r>
              <a:rPr sz="2456" spc="-22" dirty="0">
                <a:latin typeface="Calibri Light"/>
                <a:cs typeface="Calibri Light"/>
              </a:rPr>
              <a:t>fait </a:t>
            </a:r>
            <a:r>
              <a:rPr sz="2456" spc="-18" dirty="0">
                <a:latin typeface="Calibri Light"/>
                <a:cs typeface="Calibri Light"/>
              </a:rPr>
              <a:t>alors </a:t>
            </a:r>
            <a:r>
              <a:rPr sz="2456" dirty="0">
                <a:latin typeface="Calibri Light"/>
                <a:cs typeface="Calibri Light"/>
              </a:rPr>
              <a:t>en</a:t>
            </a:r>
            <a:r>
              <a:rPr sz="2456" spc="39" dirty="0">
                <a:latin typeface="Calibri Light"/>
                <a:cs typeface="Calibri Light"/>
              </a:rPr>
              <a:t> </a:t>
            </a:r>
            <a:r>
              <a:rPr sz="2456" spc="-9" dirty="0">
                <a:latin typeface="Calibri Light"/>
                <a:cs typeface="Calibri Light"/>
              </a:rPr>
              <a:t>mémoire</a:t>
            </a:r>
            <a:endParaRPr sz="2456">
              <a:latin typeface="Calibri Light"/>
              <a:cs typeface="Calibri Light"/>
            </a:endParaRPr>
          </a:p>
          <a:p>
            <a:pPr marL="211644" marR="4456" indent="-200505">
              <a:lnSpc>
                <a:spcPts val="2631"/>
              </a:lnSpc>
              <a:spcBef>
                <a:spcPts val="1000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dirty="0">
                <a:latin typeface="Calibri Light"/>
                <a:cs typeface="Calibri Light"/>
              </a:rPr>
              <a:t>On </a:t>
            </a:r>
            <a:r>
              <a:rPr sz="2456" spc="-4" dirty="0">
                <a:latin typeface="Calibri Light"/>
                <a:cs typeface="Calibri Light"/>
              </a:rPr>
              <a:t>peut même, sous unix, </a:t>
            </a:r>
            <a:r>
              <a:rPr sz="2456" spc="-22" dirty="0">
                <a:latin typeface="Calibri Light"/>
                <a:cs typeface="Calibri Light"/>
              </a:rPr>
              <a:t>faire </a:t>
            </a:r>
            <a:r>
              <a:rPr sz="2456" spc="-4" dirty="0">
                <a:latin typeface="Calibri Light"/>
                <a:cs typeface="Calibri Light"/>
              </a:rPr>
              <a:t>des scripts </a:t>
            </a:r>
            <a:r>
              <a:rPr sz="2456" spc="-22" dirty="0">
                <a:latin typeface="Calibri Light"/>
                <a:cs typeface="Calibri Light"/>
              </a:rPr>
              <a:t>java </a:t>
            </a:r>
            <a:r>
              <a:rPr sz="2456" spc="-18" dirty="0">
                <a:latin typeface="Calibri Light"/>
                <a:cs typeface="Calibri Light"/>
              </a:rPr>
              <a:t>avec </a:t>
            </a:r>
            <a:r>
              <a:rPr sz="2456" spc="-9" dirty="0">
                <a:latin typeface="Calibri Light"/>
                <a:cs typeface="Calibri Light"/>
              </a:rPr>
              <a:t>l'utilisation </a:t>
            </a:r>
            <a:r>
              <a:rPr sz="2456" spc="-4" dirty="0">
                <a:latin typeface="Calibri Light"/>
                <a:cs typeface="Calibri Light"/>
              </a:rPr>
              <a:t>du  </a:t>
            </a:r>
            <a:r>
              <a:rPr sz="2456" spc="-9" dirty="0">
                <a:latin typeface="Calibri Light"/>
                <a:cs typeface="Calibri Light"/>
              </a:rPr>
              <a:t>shebang </a:t>
            </a:r>
            <a:r>
              <a:rPr sz="2456" dirty="0">
                <a:latin typeface="Calibri Light"/>
                <a:cs typeface="Calibri Light"/>
              </a:rPr>
              <a:t>: </a:t>
            </a:r>
            <a:r>
              <a:rPr sz="3618" spc="13" baseline="1010" dirty="0">
                <a:latin typeface="Calibri Light"/>
                <a:cs typeface="Calibri Light"/>
              </a:rPr>
              <a:t>#!/usr/bin/java </a:t>
            </a:r>
            <a:r>
              <a:rPr sz="2456" spc="-4" dirty="0">
                <a:latin typeface="Calibri"/>
                <a:cs typeface="Calibri"/>
              </a:rPr>
              <a:t>--source</a:t>
            </a:r>
            <a:r>
              <a:rPr sz="2456" spc="31" dirty="0">
                <a:latin typeface="Calibri"/>
                <a:cs typeface="Calibri"/>
              </a:rPr>
              <a:t> </a:t>
            </a:r>
            <a:r>
              <a:rPr sz="2456" spc="4" dirty="0">
                <a:latin typeface="Calibri"/>
                <a:cs typeface="Calibri"/>
              </a:rPr>
              <a:t>11</a:t>
            </a:r>
            <a:endParaRPr sz="2456">
              <a:latin typeface="Calibri"/>
              <a:cs typeface="Calibri"/>
            </a:endParaRPr>
          </a:p>
          <a:p>
            <a:pPr marL="211644" indent="-200505">
              <a:spcBef>
                <a:spcPts val="579"/>
              </a:spcBef>
              <a:buSzPct val="101818"/>
              <a:buFont typeface="Wingdings"/>
              <a:buChar char=""/>
              <a:tabLst>
                <a:tab pos="211644" algn="l"/>
              </a:tabLst>
            </a:pPr>
            <a:r>
              <a:rPr sz="3618" spc="19" baseline="1010" dirty="0">
                <a:latin typeface="Calibri Light"/>
                <a:cs typeface="Calibri Light"/>
              </a:rPr>
              <a:t>But </a:t>
            </a:r>
            <a:r>
              <a:rPr sz="3618" spc="13" baseline="1010" dirty="0">
                <a:latin typeface="Calibri Light"/>
                <a:cs typeface="Calibri Light"/>
              </a:rPr>
              <a:t>: </a:t>
            </a:r>
            <a:r>
              <a:rPr sz="3618" spc="6" baseline="1010" dirty="0">
                <a:latin typeface="Calibri Light"/>
                <a:cs typeface="Calibri Light"/>
              </a:rPr>
              <a:t>réduire </a:t>
            </a:r>
            <a:r>
              <a:rPr sz="3618" spc="19" baseline="1010" dirty="0">
                <a:latin typeface="Calibri Light"/>
                <a:cs typeface="Calibri Light"/>
              </a:rPr>
              <a:t>la cérémonie </a:t>
            </a:r>
            <a:r>
              <a:rPr sz="3618" spc="26" baseline="1010" dirty="0">
                <a:latin typeface="Calibri Light"/>
                <a:cs typeface="Calibri Light"/>
              </a:rPr>
              <a:t>du</a:t>
            </a:r>
            <a:r>
              <a:rPr sz="3618" spc="46" baseline="1010" dirty="0">
                <a:latin typeface="Calibri Light"/>
                <a:cs typeface="Calibri Light"/>
              </a:rPr>
              <a:t> </a:t>
            </a:r>
            <a:r>
              <a:rPr sz="3618" spc="26" baseline="1010" dirty="0">
                <a:latin typeface="Calibri Light"/>
                <a:cs typeface="Calibri Light"/>
              </a:rPr>
              <a:t>language</a:t>
            </a:r>
            <a:endParaRPr sz="3618" baseline="101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6294" y="349250"/>
            <a:ext cx="9380811" cy="475162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sz="3000" spc="39" dirty="0"/>
              <a:t>11 </a:t>
            </a:r>
            <a:r>
              <a:rPr sz="3000" spc="22" dirty="0"/>
              <a:t>: </a:t>
            </a:r>
            <a:r>
              <a:rPr sz="3000" spc="35" dirty="0"/>
              <a:t>Launch </a:t>
            </a:r>
            <a:r>
              <a:rPr sz="3000" spc="31" dirty="0"/>
              <a:t>Single-File Source-Code</a:t>
            </a:r>
            <a:r>
              <a:rPr sz="3000" spc="9" dirty="0"/>
              <a:t> </a:t>
            </a:r>
            <a:r>
              <a:rPr sz="3000" spc="18" dirty="0"/>
              <a:t>Programs</a:t>
            </a:r>
            <a:endParaRPr sz="3000" dirty="0"/>
          </a:p>
        </p:txBody>
      </p:sp>
      <p:sp>
        <p:nvSpPr>
          <p:cNvPr id="3" name="object 3"/>
          <p:cNvSpPr txBox="1"/>
          <p:nvPr/>
        </p:nvSpPr>
        <p:spPr>
          <a:xfrm>
            <a:off x="804233" y="2276273"/>
            <a:ext cx="8721247" cy="2150910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indent="-200505">
              <a:spcBef>
                <a:spcPts val="632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9" dirty="0">
                <a:latin typeface="Calibri Light"/>
                <a:cs typeface="Calibri Light"/>
              </a:rPr>
              <a:t>Source </a:t>
            </a:r>
            <a:r>
              <a:rPr sz="2456" spc="-4" dirty="0">
                <a:latin typeface="Calibri Light"/>
                <a:cs typeface="Calibri Light"/>
              </a:rPr>
              <a:t>dans un </a:t>
            </a:r>
            <a:r>
              <a:rPr sz="2456" dirty="0">
                <a:latin typeface="Calibri Light"/>
                <a:cs typeface="Calibri Light"/>
              </a:rPr>
              <a:t>seul </a:t>
            </a:r>
            <a:r>
              <a:rPr sz="2456" spc="-4" dirty="0">
                <a:latin typeface="Calibri Light"/>
                <a:cs typeface="Calibri Light"/>
              </a:rPr>
              <a:t>fichier pas de dépendance </a:t>
            </a:r>
            <a:r>
              <a:rPr sz="2456" spc="-18" dirty="0">
                <a:latin typeface="Calibri Light"/>
                <a:cs typeface="Calibri Light"/>
              </a:rPr>
              <a:t>avec </a:t>
            </a:r>
            <a:r>
              <a:rPr sz="2456" spc="-31" dirty="0">
                <a:latin typeface="Calibri Light"/>
                <a:cs typeface="Calibri Light"/>
              </a:rPr>
              <a:t>d’autres</a:t>
            </a:r>
            <a:r>
              <a:rPr sz="2456" spc="105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classes</a:t>
            </a:r>
            <a:endParaRPr sz="2456" dirty="0">
              <a:latin typeface="Calibri Light"/>
              <a:cs typeface="Calibri Light"/>
            </a:endParaRP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4" dirty="0">
                <a:latin typeface="Calibri Light"/>
                <a:cs typeface="Calibri Light"/>
              </a:rPr>
              <a:t>Si classe </a:t>
            </a:r>
            <a:r>
              <a:rPr sz="2456" spc="-9" dirty="0">
                <a:latin typeface="Calibri Light"/>
                <a:cs typeface="Calibri Light"/>
              </a:rPr>
              <a:t>compilée </a:t>
            </a:r>
            <a:r>
              <a:rPr sz="2456" dirty="0">
                <a:latin typeface="Calibri Light"/>
                <a:cs typeface="Calibri Light"/>
              </a:rPr>
              <a:t>=&gt; </a:t>
            </a:r>
            <a:r>
              <a:rPr sz="2456" spc="-4" dirty="0">
                <a:latin typeface="Calibri Light"/>
                <a:cs typeface="Calibri Light"/>
              </a:rPr>
              <a:t>utilisation </a:t>
            </a:r>
            <a:r>
              <a:rPr sz="2456" spc="-18" dirty="0">
                <a:latin typeface="Calibri Light"/>
                <a:cs typeface="Calibri Light"/>
              </a:rPr>
              <a:t>obligatoire </a:t>
            </a:r>
            <a:r>
              <a:rPr sz="2456" dirty="0">
                <a:latin typeface="Calibri Light"/>
                <a:cs typeface="Calibri Light"/>
              </a:rPr>
              <a:t>: </a:t>
            </a:r>
            <a:r>
              <a:rPr sz="2456" i="1" dirty="0">
                <a:latin typeface="Calibri Light"/>
                <a:cs typeface="Calibri Light"/>
              </a:rPr>
              <a:t>javac </a:t>
            </a:r>
            <a:r>
              <a:rPr sz="2456" i="1" spc="-4" dirty="0">
                <a:latin typeface="Calibri Light"/>
                <a:cs typeface="Calibri Light"/>
              </a:rPr>
              <a:t>test.java; </a:t>
            </a:r>
            <a:r>
              <a:rPr sz="2456" i="1" dirty="0">
                <a:latin typeface="Calibri Light"/>
                <a:cs typeface="Calibri Light"/>
              </a:rPr>
              <a:t>java  </a:t>
            </a:r>
            <a:r>
              <a:rPr sz="2456" i="1" spc="-9" dirty="0">
                <a:latin typeface="Calibri Light"/>
                <a:cs typeface="Calibri Light"/>
              </a:rPr>
              <a:t>test.java</a:t>
            </a:r>
            <a:endParaRPr sz="2456" dirty="0">
              <a:latin typeface="Calibri Light"/>
              <a:cs typeface="Calibri Light"/>
            </a:endParaRPr>
          </a:p>
          <a:p>
            <a:pPr marL="211644" indent="-200505">
              <a:spcBef>
                <a:spcPts val="618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9" dirty="0">
                <a:latin typeface="Calibri Light"/>
                <a:cs typeface="Calibri Light"/>
              </a:rPr>
              <a:t>File </a:t>
            </a:r>
            <a:r>
              <a:rPr sz="2456" spc="-4" dirty="0">
                <a:latin typeface="Calibri Light"/>
                <a:cs typeface="Calibri Light"/>
              </a:rPr>
              <a:t>name, not class</a:t>
            </a:r>
            <a:r>
              <a:rPr sz="2456" spc="-13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name!</a:t>
            </a:r>
            <a:endParaRPr sz="2456" dirty="0">
              <a:latin typeface="Calibri Light"/>
              <a:cs typeface="Calibri Light"/>
            </a:endParaRPr>
          </a:p>
          <a:p>
            <a:pPr marL="211644" indent="-200505">
              <a:spcBef>
                <a:spcPts val="570"/>
              </a:spcBef>
              <a:buFont typeface="Wingdings"/>
              <a:buChar char=""/>
              <a:tabLst>
                <a:tab pos="211644" algn="l"/>
              </a:tabLst>
            </a:pPr>
            <a:r>
              <a:rPr sz="2456" spc="-9" dirty="0">
                <a:latin typeface="Calibri Light"/>
                <a:cs typeface="Calibri Light"/>
              </a:rPr>
              <a:t>Plusieurs </a:t>
            </a:r>
            <a:r>
              <a:rPr sz="2456" spc="-4" dirty="0">
                <a:latin typeface="Calibri Light"/>
                <a:cs typeface="Calibri Light"/>
              </a:rPr>
              <a:t>classes</a:t>
            </a:r>
            <a:r>
              <a:rPr sz="2456" spc="-39" dirty="0">
                <a:latin typeface="Calibri Light"/>
                <a:cs typeface="Calibri Light"/>
              </a:rPr>
              <a:t> </a:t>
            </a:r>
            <a:r>
              <a:rPr sz="2456" spc="-4" dirty="0">
                <a:latin typeface="Calibri Light"/>
                <a:cs typeface="Calibri Light"/>
              </a:rPr>
              <a:t>publiques</a:t>
            </a:r>
            <a:endParaRPr sz="2456" dirty="0">
              <a:latin typeface="Calibri Light"/>
              <a:cs typeface="Calibri Ligh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A2D188-5393-4255-B1BE-C6C3CA7CC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294" y="349250"/>
            <a:ext cx="9380811" cy="475162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lang="fr-FR" sz="3000" spc="39" dirty="0"/>
              <a:t>12</a:t>
            </a:r>
            <a:r>
              <a:rPr sz="3000" spc="39" dirty="0"/>
              <a:t> </a:t>
            </a:r>
            <a:r>
              <a:rPr sz="3000" spc="22" dirty="0"/>
              <a:t>: </a:t>
            </a:r>
            <a:r>
              <a:rPr lang="fr-FR" sz="3000" spc="35" dirty="0"/>
              <a:t>Switch Nouvelle syntaxe</a:t>
            </a:r>
            <a:endParaRPr sz="3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BADE39C-A35C-44E9-883D-CC5CD6B3D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2863850"/>
            <a:ext cx="9299551" cy="2438400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AFFAB23D-B819-473D-BD4B-B08B1BAF4454}"/>
              </a:ext>
            </a:extLst>
          </p:cNvPr>
          <p:cNvSpPr txBox="1"/>
          <p:nvPr/>
        </p:nvSpPr>
        <p:spPr>
          <a:xfrm>
            <a:off x="689928" y="1492250"/>
            <a:ext cx="9533571" cy="913776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indent="-200505">
              <a:spcBef>
                <a:spcPts val="632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56" spc="-9" dirty="0">
                <a:latin typeface="Calibri Light"/>
                <a:cs typeface="Calibri Light"/>
              </a:rPr>
              <a:t>Chaque cas est encapsulé donc plus besoin de l’instruction </a:t>
            </a:r>
            <a:r>
              <a:rPr lang="fr-FR" sz="2456" b="1" i="1" spc="-9" dirty="0">
                <a:latin typeface="Calibri Light"/>
                <a:cs typeface="Calibri Light"/>
              </a:rPr>
              <a:t>break</a:t>
            </a:r>
          </a:p>
          <a:p>
            <a:pPr marL="211644" indent="-200505">
              <a:spcBef>
                <a:spcPts val="632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56" spc="-9" dirty="0">
                <a:latin typeface="Calibri Light"/>
                <a:cs typeface="Calibri Light"/>
              </a:rPr>
              <a:t>Les expressions lambda sont utilisables</a:t>
            </a:r>
            <a:endParaRPr sz="2456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34434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A2D188-5393-4255-B1BE-C6C3CA7CC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294" y="349250"/>
            <a:ext cx="9380811" cy="475162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lang="fr-FR" sz="3000" spc="39" dirty="0"/>
              <a:t>12</a:t>
            </a:r>
            <a:r>
              <a:rPr sz="3000" spc="39" dirty="0"/>
              <a:t> </a:t>
            </a:r>
            <a:r>
              <a:rPr sz="3000" spc="22" dirty="0"/>
              <a:t>: </a:t>
            </a:r>
            <a:r>
              <a:rPr lang="fr-FR" sz="3000" spc="35" dirty="0"/>
              <a:t>Switch Nouvelle syntaxe</a:t>
            </a:r>
            <a:endParaRPr sz="30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FAB23D-B819-473D-BD4B-B08B1BAF4454}"/>
              </a:ext>
            </a:extLst>
          </p:cNvPr>
          <p:cNvSpPr txBox="1"/>
          <p:nvPr/>
        </p:nvSpPr>
        <p:spPr>
          <a:xfrm>
            <a:off x="689928" y="1492250"/>
            <a:ext cx="9533571" cy="414409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spc="-4" dirty="0">
                <a:latin typeface="Calibri Light"/>
                <a:cs typeface="Calibri Light"/>
              </a:rPr>
              <a:t>Les variables sont locales à chaque « case »</a:t>
            </a:r>
            <a:endParaRPr lang="fr-FR" sz="2400" dirty="0">
              <a:latin typeface="Calibri Light"/>
              <a:cs typeface="Calibri Ligh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E87BC4-EA52-429D-9826-90BC06C06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29" y="2168062"/>
            <a:ext cx="8238172" cy="1793088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284DC5B0-18D6-4366-BFE4-37A15E566B9D}"/>
              </a:ext>
            </a:extLst>
          </p:cNvPr>
          <p:cNvSpPr txBox="1"/>
          <p:nvPr/>
        </p:nvSpPr>
        <p:spPr>
          <a:xfrm>
            <a:off x="656294" y="4222553"/>
            <a:ext cx="9533571" cy="756362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b="0" i="0" dirty="0">
                <a:effectLst/>
                <a:latin typeface="Open Sans"/>
              </a:rPr>
              <a:t>Il est également possible d’extraire directement une valeur de son </a:t>
            </a:r>
            <a:r>
              <a:rPr lang="fr-FR" sz="2400" b="0" i="0" dirty="0" err="1">
                <a:effectLst/>
                <a:latin typeface="Open Sans"/>
              </a:rPr>
              <a:t>enum</a:t>
            </a:r>
            <a:endParaRPr lang="fr-FR" sz="2400" dirty="0">
              <a:latin typeface="Calibri Light"/>
              <a:cs typeface="Calibri Ligh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576EF0C-B2DE-4FEC-9AE1-1C23C379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5149850"/>
            <a:ext cx="6553200" cy="133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944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A2D188-5393-4255-B1BE-C6C3CA7CC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294" y="349250"/>
            <a:ext cx="9380811" cy="936827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lang="fr-FR" sz="3000" spc="39" dirty="0"/>
              <a:t>12</a:t>
            </a:r>
            <a:r>
              <a:rPr sz="3000" spc="39" dirty="0"/>
              <a:t> </a:t>
            </a:r>
            <a:r>
              <a:rPr sz="3000" spc="22" dirty="0"/>
              <a:t>: </a:t>
            </a:r>
            <a:r>
              <a:rPr lang="fr-FR" sz="3000" spc="35" dirty="0"/>
              <a:t>Gestion du « Short » and « Long » system pour les nombres</a:t>
            </a:r>
            <a:endParaRPr sz="30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FAB23D-B819-473D-BD4B-B08B1BAF4454}"/>
              </a:ext>
            </a:extLst>
          </p:cNvPr>
          <p:cNvSpPr txBox="1"/>
          <p:nvPr/>
        </p:nvSpPr>
        <p:spPr>
          <a:xfrm>
            <a:off x="689928" y="1492250"/>
            <a:ext cx="9533571" cy="2658613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spc="-4" dirty="0">
                <a:latin typeface="Calibri Light"/>
                <a:cs typeface="Calibri Light"/>
              </a:rPr>
              <a:t>Pour connaitre ces normes voici un lien</a:t>
            </a:r>
          </a:p>
          <a:p>
            <a:pPr marL="668844" marR="408808" lvl="1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spc="-4" dirty="0">
                <a:latin typeface="Calibri Light"/>
                <a:cs typeface="Calibri Light"/>
              </a:rPr>
              <a:t>https://en.wikipedia.org/wiki/Long_and_short_scales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dirty="0">
                <a:latin typeface="Calibri Light"/>
                <a:cs typeface="Calibri Light"/>
              </a:rPr>
              <a:t>Il s’agit de la façon d’afficher des grands nombres de façon lisible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dirty="0">
                <a:latin typeface="Calibri Light"/>
                <a:cs typeface="Calibri Light"/>
              </a:rPr>
              <a:t>Option de la classe </a:t>
            </a:r>
            <a:r>
              <a:rPr lang="fr-FR" sz="2400" dirty="0" err="1">
                <a:latin typeface="Calibri Light"/>
                <a:cs typeface="Calibri Light"/>
              </a:rPr>
              <a:t>NumberFormat</a:t>
            </a:r>
            <a:r>
              <a:rPr lang="fr-FR" sz="2400" dirty="0">
                <a:latin typeface="Calibri Light"/>
                <a:cs typeface="Calibri Light"/>
              </a:rPr>
              <a:t> </a:t>
            </a:r>
          </a:p>
          <a:p>
            <a:pPr marL="668844" marR="408808" lvl="1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dirty="0" err="1">
                <a:latin typeface="Calibri Light"/>
                <a:cs typeface="Calibri Light"/>
              </a:rPr>
              <a:t>Style.SHORT</a:t>
            </a:r>
            <a:endParaRPr lang="fr-FR" sz="2400" dirty="0">
              <a:latin typeface="Calibri Light"/>
              <a:cs typeface="Calibri Light"/>
            </a:endParaRPr>
          </a:p>
          <a:p>
            <a:pPr marL="668844" marR="408808" lvl="1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dirty="0" err="1">
                <a:latin typeface="Calibri Light"/>
                <a:cs typeface="Calibri Light"/>
              </a:rPr>
              <a:t>Style.LONG</a:t>
            </a:r>
            <a:endParaRPr lang="fr-FR" sz="2400" dirty="0">
              <a:latin typeface="Calibri Light"/>
              <a:cs typeface="Calibri Light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1B3165-CD8E-41E9-A5C8-2FC140A8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55" y="4540250"/>
            <a:ext cx="9170508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89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A2D188-5393-4255-B1BE-C6C3CA7CC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294" y="349250"/>
            <a:ext cx="9380811" cy="475162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lang="fr-FR" sz="3000" spc="39" dirty="0"/>
              <a:t>13</a:t>
            </a:r>
            <a:r>
              <a:rPr sz="3000" spc="39" dirty="0"/>
              <a:t> </a:t>
            </a:r>
            <a:r>
              <a:rPr sz="3000" spc="22" dirty="0"/>
              <a:t>: </a:t>
            </a:r>
            <a:r>
              <a:rPr lang="fr-FR" sz="3000" spc="35" dirty="0"/>
              <a:t>String et caractères spéciaux</a:t>
            </a:r>
            <a:endParaRPr sz="30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FAB23D-B819-473D-BD4B-B08B1BAF4454}"/>
              </a:ext>
            </a:extLst>
          </p:cNvPr>
          <p:cNvSpPr txBox="1"/>
          <p:nvPr/>
        </p:nvSpPr>
        <p:spPr>
          <a:xfrm>
            <a:off x="689928" y="1492250"/>
            <a:ext cx="9533571" cy="1312090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spc="-4" dirty="0">
                <a:latin typeface="Calibri Light"/>
                <a:cs typeface="Calibri Light"/>
              </a:rPr>
              <a:t>Simplification de l’écriture des chaine sur plusieurs lignes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dirty="0">
                <a:latin typeface="Calibri Light"/>
                <a:cs typeface="Calibri Light"/>
              </a:rPr>
              <a:t>Nouvelle syntaxe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dirty="0">
                <a:latin typeface="Calibri Light"/>
                <a:cs typeface="Calibri Light"/>
              </a:rPr>
              <a:t>Sauf de ligne obligatoire après </a:t>
            </a:r>
            <a:r>
              <a:rPr lang="fr-FR" sz="2400" b="0" i="0" dirty="0">
                <a:effectLst/>
                <a:latin typeface="Source Code Pro"/>
              </a:rPr>
              <a:t>"""</a:t>
            </a:r>
            <a:endParaRPr lang="fr-FR" sz="2400" dirty="0">
              <a:latin typeface="Calibri Light"/>
              <a:cs typeface="Calibri Ligh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1FC65F-739F-42DB-A435-C524BD78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399" y="3234176"/>
            <a:ext cx="5616250" cy="108814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629288-CC1B-4ED5-B720-194AF359B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99" y="4752160"/>
            <a:ext cx="6258671" cy="123589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034D4146-193A-49D7-BA1C-709752264AF0}"/>
              </a:ext>
            </a:extLst>
          </p:cNvPr>
          <p:cNvSpPr txBox="1"/>
          <p:nvPr/>
        </p:nvSpPr>
        <p:spPr>
          <a:xfrm>
            <a:off x="7480300" y="3571045"/>
            <a:ext cx="1066799" cy="414409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spc="-4" dirty="0">
                <a:latin typeface="Calibri Light"/>
                <a:cs typeface="Calibri Light"/>
              </a:rPr>
              <a:t>OK</a:t>
            </a:r>
            <a:endParaRPr lang="fr-FR" sz="2400" dirty="0">
              <a:latin typeface="Calibri Light"/>
              <a:cs typeface="Calibri Light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65BDDD8-0CA6-44BC-9605-292D9FB537A5}"/>
              </a:ext>
            </a:extLst>
          </p:cNvPr>
          <p:cNvSpPr txBox="1"/>
          <p:nvPr/>
        </p:nvSpPr>
        <p:spPr>
          <a:xfrm>
            <a:off x="7458668" y="4845050"/>
            <a:ext cx="1066799" cy="414409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400" spc="-4" dirty="0">
                <a:solidFill>
                  <a:srgbClr val="FF0000"/>
                </a:solidFill>
                <a:latin typeface="Calibri Light"/>
                <a:cs typeface="Calibri Light"/>
              </a:rPr>
              <a:t>KO</a:t>
            </a:r>
            <a:endParaRPr lang="fr-FR" sz="2400" dirty="0">
              <a:solidFill>
                <a:srgbClr val="FF0000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4454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A2D188-5393-4255-B1BE-C6C3CA7CC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294" y="349250"/>
            <a:ext cx="9380811" cy="936827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lang="fr-FR" sz="3000" spc="39" dirty="0"/>
              <a:t>13</a:t>
            </a:r>
            <a:r>
              <a:rPr sz="3000" spc="39" dirty="0"/>
              <a:t> </a:t>
            </a:r>
            <a:r>
              <a:rPr sz="3000" spc="22" dirty="0"/>
              <a:t>: </a:t>
            </a:r>
            <a:r>
              <a:rPr lang="fr-FR" sz="3000" spc="22" dirty="0"/>
              <a:t>Nouvelle </a:t>
            </a:r>
            <a:r>
              <a:rPr lang="fr-FR" sz="3000" spc="35" dirty="0"/>
              <a:t>Socket + nouveau mot clés </a:t>
            </a:r>
            <a:r>
              <a:rPr lang="fr-FR" sz="3000" spc="35" dirty="0" err="1"/>
              <a:t>Yield</a:t>
            </a:r>
            <a:r>
              <a:rPr lang="fr-FR" sz="3000" spc="35" dirty="0"/>
              <a:t> pour les « switch »</a:t>
            </a:r>
            <a:endParaRPr sz="30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FAB23D-B819-473D-BD4B-B08B1BAF4454}"/>
              </a:ext>
            </a:extLst>
          </p:cNvPr>
          <p:cNvSpPr txBox="1"/>
          <p:nvPr/>
        </p:nvSpPr>
        <p:spPr>
          <a:xfrm>
            <a:off x="689928" y="1492251"/>
            <a:ext cx="9347177" cy="1838260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000" b="0" i="0" dirty="0">
                <a:effectLst/>
                <a:latin typeface="Open Sans"/>
              </a:rPr>
              <a:t>L’implémentation par défaut avant Java 13 de la classe abstraite de la classe </a:t>
            </a:r>
            <a:r>
              <a:rPr lang="fr-FR" sz="2000" b="1" i="0" dirty="0" err="1">
                <a:effectLst/>
                <a:latin typeface="Open Sans"/>
              </a:rPr>
              <a:t>ServerSocket</a:t>
            </a:r>
            <a:r>
              <a:rPr lang="fr-FR" sz="2000" b="0" i="0" dirty="0">
                <a:effectLst/>
                <a:latin typeface="Open Sans"/>
              </a:rPr>
              <a:t> de la JDK ci-dessous était la classe </a:t>
            </a:r>
            <a:r>
              <a:rPr lang="fr-FR" sz="2000" b="1" i="0" dirty="0" err="1">
                <a:effectLst/>
                <a:latin typeface="Open Sans"/>
              </a:rPr>
              <a:t>PlainSocketImpl</a:t>
            </a:r>
            <a:r>
              <a:rPr lang="fr-FR" sz="2000" b="1" i="0" dirty="0">
                <a:effectLst/>
                <a:latin typeface="Open Sans"/>
              </a:rPr>
              <a:t>. </a:t>
            </a:r>
            <a:r>
              <a:rPr lang="fr-FR" sz="2000" b="0" i="0" dirty="0">
                <a:effectLst/>
                <a:latin typeface="Open Sans"/>
              </a:rPr>
              <a:t>Elle a été remplacée en Java 13 par l’implémentation </a:t>
            </a:r>
            <a:r>
              <a:rPr lang="fr-FR" sz="2000" b="1" i="0" dirty="0" err="1">
                <a:effectLst/>
                <a:latin typeface="Open Sans"/>
              </a:rPr>
              <a:t>NioSocketImpl</a:t>
            </a:r>
            <a:r>
              <a:rPr lang="fr-FR" sz="2000" b="1" i="0" dirty="0">
                <a:effectLst/>
                <a:latin typeface="Open Sans"/>
              </a:rPr>
              <a:t> </a:t>
            </a:r>
            <a:r>
              <a:rPr lang="fr-FR" sz="2000" b="0" i="0" dirty="0">
                <a:effectLst/>
                <a:latin typeface="Open Sans"/>
              </a:rPr>
              <a:t>(</a:t>
            </a:r>
            <a:r>
              <a:rPr lang="fr-FR" sz="2000" b="0" i="0" dirty="0" err="1">
                <a:effectLst/>
                <a:latin typeface="Open Sans"/>
              </a:rPr>
              <a:t>Nio</a:t>
            </a:r>
            <a:r>
              <a:rPr lang="fr-FR" sz="2000" b="0" i="0" dirty="0">
                <a:effectLst/>
                <a:latin typeface="Open Sans"/>
              </a:rPr>
              <a:t> pour Non-blocking Input/Output) :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000" spc="-4" dirty="0">
                <a:latin typeface="Open Sans"/>
                <a:cs typeface="Calibri Light"/>
              </a:rPr>
              <a:t>Le mot clés </a:t>
            </a:r>
            <a:r>
              <a:rPr lang="fr-FR" sz="2000" spc="-4" dirty="0" err="1">
                <a:latin typeface="Open Sans"/>
                <a:cs typeface="Calibri Light"/>
              </a:rPr>
              <a:t>Yield</a:t>
            </a:r>
            <a:r>
              <a:rPr lang="fr-FR" sz="2000" spc="-4" dirty="0">
                <a:latin typeface="Open Sans"/>
                <a:cs typeface="Calibri Light"/>
              </a:rPr>
              <a:t> permet de retourner une valeur d’un case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E31BFB9-8AE6-41D1-92C1-445DE8F0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3692193"/>
            <a:ext cx="4496427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743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A2D188-5393-4255-B1BE-C6C3CA7CC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294" y="349250"/>
            <a:ext cx="9380811" cy="475162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lang="fr-FR" sz="3000" spc="39" dirty="0"/>
              <a:t>14</a:t>
            </a:r>
            <a:r>
              <a:rPr sz="3000" spc="39" dirty="0"/>
              <a:t> </a:t>
            </a:r>
            <a:r>
              <a:rPr sz="3000" spc="22" dirty="0"/>
              <a:t>: </a:t>
            </a:r>
            <a:r>
              <a:rPr lang="fr-FR" sz="3000" spc="22" dirty="0"/>
              <a:t>Nouvelle </a:t>
            </a:r>
            <a:r>
              <a:rPr lang="fr-FR" sz="3000" spc="22" dirty="0" err="1"/>
              <a:t>feature</a:t>
            </a:r>
            <a:r>
              <a:rPr lang="fr-FR" sz="3000" spc="22" dirty="0"/>
              <a:t> les « records »</a:t>
            </a:r>
            <a:endParaRPr sz="30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FAB23D-B819-473D-BD4B-B08B1BAF4454}"/>
              </a:ext>
            </a:extLst>
          </p:cNvPr>
          <p:cNvSpPr txBox="1"/>
          <p:nvPr/>
        </p:nvSpPr>
        <p:spPr>
          <a:xfrm>
            <a:off x="393700" y="1339850"/>
            <a:ext cx="7848600" cy="3425233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pc="-4" dirty="0">
                <a:latin typeface="Calibri Light"/>
                <a:cs typeface="Calibri Light"/>
              </a:rPr>
              <a:t>C’est une classe spécialisée (comme les </a:t>
            </a:r>
            <a:r>
              <a:rPr lang="fr-FR" spc="-4" dirty="0" err="1">
                <a:latin typeface="Calibri Light"/>
                <a:cs typeface="Calibri Light"/>
              </a:rPr>
              <a:t>enum</a:t>
            </a:r>
            <a:r>
              <a:rPr lang="fr-FR" spc="-4" dirty="0">
                <a:latin typeface="Calibri Light"/>
                <a:cs typeface="Calibri Light"/>
              </a:rPr>
              <a:t>)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pc="-4" dirty="0">
                <a:latin typeface="Calibri Light"/>
                <a:cs typeface="Calibri Light"/>
              </a:rPr>
              <a:t>Tous ses paramètres sont </a:t>
            </a:r>
            <a:r>
              <a:rPr lang="fr-FR" b="1" i="1" spc="-4" dirty="0" err="1">
                <a:latin typeface="Calibri Light"/>
                <a:cs typeface="Calibri Light"/>
              </a:rPr>
              <a:t>private</a:t>
            </a:r>
            <a:r>
              <a:rPr lang="fr-FR" b="1" i="1" spc="-4" dirty="0">
                <a:latin typeface="Calibri Light"/>
                <a:cs typeface="Calibri Light"/>
              </a:rPr>
              <a:t> final</a:t>
            </a:r>
            <a:r>
              <a:rPr lang="fr-FR" spc="-4" dirty="0">
                <a:latin typeface="Calibri Light"/>
                <a:cs typeface="Calibri Light"/>
              </a:rPr>
              <a:t>. Par conséquent, les données ne sont pas modifiables. (1)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pc="-4" dirty="0">
                <a:latin typeface="Calibri Light"/>
                <a:cs typeface="Calibri Light"/>
              </a:rPr>
              <a:t>Les getters sont initialisés par défaut.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pc="-4" dirty="0">
                <a:latin typeface="Calibri Light"/>
                <a:cs typeface="Calibri Light"/>
              </a:rPr>
              <a:t>Elle ne peut pas contenir des attributs de classes.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pc="-4" dirty="0">
                <a:latin typeface="Calibri Light"/>
                <a:cs typeface="Calibri Light"/>
              </a:rPr>
              <a:t>Elle peut être initialisée sans corps (exemple ci-dessus).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pc="-4" dirty="0">
                <a:latin typeface="Calibri Light"/>
                <a:cs typeface="Calibri Light"/>
              </a:rPr>
              <a:t>Elle ne peut pas bénéficier de l’héritage d’une autre classe.</a:t>
            </a:r>
          </a:p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pc="-4" dirty="0">
                <a:latin typeface="Calibri Light"/>
                <a:cs typeface="Calibri Light"/>
              </a:rPr>
              <a:t>Elle peut implémenter des interfaces.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BF36B18-F224-4080-8DE1-DDCD8B842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595" y="3016250"/>
            <a:ext cx="3551072" cy="296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2900" y="1144554"/>
            <a:ext cx="5992519" cy="740037"/>
          </a:xfrm>
          <a:prstGeom prst="rect">
            <a:avLst/>
          </a:prstGeom>
        </p:spPr>
        <p:txBody>
          <a:bodyPr vert="horz" wrap="square" lIns="0" tIns="11139" rIns="0" bIns="0" rtlCol="0">
            <a:spAutoFit/>
          </a:bodyPr>
          <a:lstStyle/>
          <a:p>
            <a:pPr marL="11139">
              <a:spcBef>
                <a:spcPts val="88"/>
              </a:spcBef>
            </a:pPr>
            <a:r>
              <a:rPr sz="4736" spc="-39" dirty="0"/>
              <a:t>Java </a:t>
            </a:r>
            <a:r>
              <a:rPr sz="4736" dirty="0"/>
              <a:t>9 :</a:t>
            </a:r>
            <a:r>
              <a:rPr sz="4736" spc="-39" dirty="0"/>
              <a:t> </a:t>
            </a:r>
            <a:r>
              <a:rPr sz="4736" spc="-9" dirty="0"/>
              <a:t>Modules</a:t>
            </a:r>
            <a:endParaRPr sz="4736" dirty="0"/>
          </a:p>
        </p:txBody>
      </p:sp>
      <p:sp>
        <p:nvSpPr>
          <p:cNvPr id="3" name="object 3"/>
          <p:cNvSpPr/>
          <p:nvPr/>
        </p:nvSpPr>
        <p:spPr>
          <a:xfrm>
            <a:off x="438430" y="3406653"/>
            <a:ext cx="4181119" cy="29620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  <p:sp>
        <p:nvSpPr>
          <p:cNvPr id="4" name="object 4"/>
          <p:cNvSpPr/>
          <p:nvPr/>
        </p:nvSpPr>
        <p:spPr>
          <a:xfrm>
            <a:off x="5523140" y="3313087"/>
            <a:ext cx="3753383" cy="31492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79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AA2D188-5393-4255-B1BE-C6C3CA7CC9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294" y="349250"/>
            <a:ext cx="9380811" cy="475162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lang="fr-FR" sz="3000" spc="39" dirty="0"/>
              <a:t>14</a:t>
            </a:r>
            <a:r>
              <a:rPr sz="3000" spc="39" dirty="0"/>
              <a:t> </a:t>
            </a:r>
            <a:r>
              <a:rPr sz="3000" spc="22" dirty="0"/>
              <a:t>: </a:t>
            </a:r>
            <a:r>
              <a:rPr lang="fr-FR" sz="3000" spc="22" dirty="0" err="1"/>
              <a:t>NullPointerException</a:t>
            </a:r>
            <a:endParaRPr sz="3000"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FFAB23D-B819-473D-BD4B-B08B1BAF4454}"/>
              </a:ext>
            </a:extLst>
          </p:cNvPr>
          <p:cNvSpPr txBox="1"/>
          <p:nvPr/>
        </p:nvSpPr>
        <p:spPr>
          <a:xfrm>
            <a:off x="689928" y="1492251"/>
            <a:ext cx="9347177" cy="730136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000" b="0" i="0" dirty="0">
                <a:effectLst/>
                <a:latin typeface="Open Sans"/>
              </a:rPr>
              <a:t>La variable </a:t>
            </a:r>
            <a:r>
              <a:rPr lang="fr-FR" sz="2000" b="0" i="0" dirty="0" err="1">
                <a:effectLst/>
                <a:latin typeface="Open Sans"/>
              </a:rPr>
              <a:t>null</a:t>
            </a:r>
            <a:r>
              <a:rPr lang="fr-FR" sz="2000" b="0" i="0" dirty="0">
                <a:effectLst/>
                <a:latin typeface="Open Sans"/>
              </a:rPr>
              <a:t> est précisée. Pratique pour les appels de méthodes chainées ou en cascades.</a:t>
            </a:r>
            <a:endParaRPr lang="fr-FR" sz="2000" spc="-4" dirty="0">
              <a:latin typeface="Calibri Light"/>
              <a:cs typeface="Calibri Light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932842D-E303-4259-9723-4552D8743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28" y="2518699"/>
            <a:ext cx="6878010" cy="37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9910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CCA8BE3-4BEC-4530-9057-41D205C4A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2940050"/>
            <a:ext cx="7840169" cy="3143689"/>
          </a:xfrm>
          <a:prstGeom prst="rect">
            <a:avLst/>
          </a:prstGeom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8D53F2D7-EB97-4ECC-8332-3A60F3242C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294" y="349250"/>
            <a:ext cx="9380811" cy="475162"/>
          </a:xfrm>
          <a:prstGeom prst="rect">
            <a:avLst/>
          </a:prstGeom>
        </p:spPr>
        <p:txBody>
          <a:bodyPr vert="horz" wrap="square" lIns="0" tIns="13367" rIns="0" bIns="0" rtlCol="0">
            <a:spAutoFit/>
          </a:bodyPr>
          <a:lstStyle/>
          <a:p>
            <a:pPr marL="11139">
              <a:spcBef>
                <a:spcPts val="105"/>
              </a:spcBef>
            </a:pPr>
            <a:r>
              <a:rPr sz="3000" spc="9" dirty="0"/>
              <a:t>Java </a:t>
            </a:r>
            <a:r>
              <a:rPr lang="fr-FR" sz="3000" spc="39" dirty="0"/>
              <a:t>14</a:t>
            </a:r>
            <a:r>
              <a:rPr sz="3000" spc="39" dirty="0"/>
              <a:t> </a:t>
            </a:r>
            <a:r>
              <a:rPr sz="3000" spc="22" dirty="0"/>
              <a:t>: </a:t>
            </a:r>
            <a:r>
              <a:rPr lang="fr-FR" sz="3000" spc="22" dirty="0" err="1"/>
              <a:t>instanceof</a:t>
            </a:r>
            <a:r>
              <a:rPr lang="fr-FR" sz="3000" spc="22" dirty="0"/>
              <a:t> avec affectation</a:t>
            </a:r>
            <a:endParaRPr sz="30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62BD83C-6E5A-447D-ABD2-BDCC3D8FEC75}"/>
              </a:ext>
            </a:extLst>
          </p:cNvPr>
          <p:cNvSpPr txBox="1"/>
          <p:nvPr/>
        </p:nvSpPr>
        <p:spPr>
          <a:xfrm>
            <a:off x="689928" y="1492251"/>
            <a:ext cx="9347177" cy="730136"/>
          </a:xfrm>
          <a:prstGeom prst="rect">
            <a:avLst/>
          </a:prstGeom>
        </p:spPr>
        <p:txBody>
          <a:bodyPr vert="horz" wrap="square" lIns="0" tIns="80201" rIns="0" bIns="0" rtlCol="0">
            <a:spAutoFit/>
          </a:bodyPr>
          <a:lstStyle/>
          <a:p>
            <a:pPr marL="211644" marR="408808" indent="-200505">
              <a:lnSpc>
                <a:spcPts val="2631"/>
              </a:lnSpc>
              <a:spcBef>
                <a:spcPts val="899"/>
              </a:spcBef>
              <a:buFont typeface="Wingdings"/>
              <a:buChar char=""/>
              <a:tabLst>
                <a:tab pos="211644" algn="l"/>
              </a:tabLst>
            </a:pPr>
            <a:r>
              <a:rPr lang="fr-FR" sz="2000" b="0" i="0" dirty="0">
                <a:effectLst/>
                <a:latin typeface="Open Sans"/>
              </a:rPr>
              <a:t>Il est dorénavant possible de tester le type et d’affecter à une variable en même temps</a:t>
            </a:r>
            <a:endParaRPr lang="fr-FR" sz="2000" spc="-4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94054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7639" y="252730"/>
            <a:ext cx="45288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Apports de Java</a:t>
            </a:r>
            <a:r>
              <a:rPr spc="-70" dirty="0"/>
              <a:t> </a:t>
            </a:r>
            <a:r>
              <a:rPr dirty="0"/>
              <a:t>9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spc="-5" dirty="0"/>
              <a:t>a</a:t>
            </a:r>
            <a:r>
              <a:rPr spc="5" dirty="0"/>
              <a:t>n</a:t>
            </a:r>
            <a:r>
              <a:rPr spc="10" dirty="0"/>
              <a:t>t</a:t>
            </a:r>
            <a:r>
              <a:rPr dirty="0"/>
              <a:t>i</a:t>
            </a:r>
            <a:r>
              <a:rPr spc="10" dirty="0"/>
              <a:t>s</a:t>
            </a:r>
            <a:r>
              <a:rPr dirty="0"/>
              <a:t>l</a:t>
            </a:r>
            <a:r>
              <a:rPr spc="5" dirty="0"/>
              <a:t>a</a:t>
            </a:r>
            <a:r>
              <a:rPr dirty="0"/>
              <a:t>sh</a:t>
            </a:r>
            <a:r>
              <a:rPr spc="5" dirty="0"/>
              <a:t>n</a:t>
            </a:r>
            <a:r>
              <a:rPr dirty="0"/>
              <a:t>.</a:t>
            </a:r>
            <a:r>
              <a:rPr spc="5" dirty="0"/>
              <a:t>o</a:t>
            </a:r>
            <a:r>
              <a:rPr spc="-30" dirty="0"/>
              <a:t>r</a:t>
            </a:r>
            <a:r>
              <a:rPr dirty="0"/>
              <a:t>g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0"/>
              </a:lnSpc>
            </a:pPr>
            <a:r>
              <a:rPr dirty="0"/>
              <a:t>Java 9 -</a:t>
            </a:r>
            <a:r>
              <a:rPr spc="-75" dirty="0"/>
              <a:t> </a:t>
            </a:r>
            <a:r>
              <a:rPr dirty="0"/>
              <a:t>modules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30"/>
              </a:lnSpc>
            </a:pPr>
            <a:fld id="{81D60167-4931-47E6-BA6A-407CBD079E47}" type="slidenum">
              <a:rPr dirty="0"/>
              <a:t>9</a:t>
            </a:fld>
            <a:r>
              <a:rPr dirty="0"/>
              <a:t> /</a:t>
            </a:r>
            <a:r>
              <a:rPr spc="-75" dirty="0"/>
              <a:t> </a:t>
            </a:r>
            <a:r>
              <a:rPr dirty="0"/>
              <a:t>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00" y="1389379"/>
            <a:ext cx="42856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100"/>
              </a:spcBef>
              <a:buSzPct val="45312"/>
              <a:buFont typeface="OpenSymbol"/>
              <a:buChar char="●"/>
              <a:tabLst>
                <a:tab pos="335915" algn="l"/>
                <a:tab pos="336550" algn="l"/>
              </a:tabLst>
            </a:pP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La version 9 apporte</a:t>
            </a:r>
            <a:r>
              <a:rPr sz="3200" spc="-9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3200" dirty="0">
                <a:solidFill>
                  <a:srgbClr val="202020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2800" y="215010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2800" y="315848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2800" y="370077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2800" y="4243070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2800" y="4785359"/>
            <a:ext cx="153035" cy="2178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50" spc="5" dirty="0">
                <a:solidFill>
                  <a:srgbClr val="202020"/>
                </a:solidFill>
                <a:latin typeface="OpenSymbol"/>
                <a:cs typeface="OpenSymbol"/>
              </a:rPr>
              <a:t>●</a:t>
            </a:r>
            <a:endParaRPr sz="1250">
              <a:latin typeface="OpenSymbol"/>
              <a:cs typeface="Open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250" y="1883368"/>
            <a:ext cx="8332470" cy="3634104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0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modularisation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de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la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JVM</a:t>
            </a:r>
            <a:endParaRPr sz="2800" dirty="0">
              <a:latin typeface="Arial"/>
              <a:cs typeface="Arial"/>
            </a:endParaRPr>
          </a:p>
          <a:p>
            <a:pPr marL="38100" marR="30480" indent="144780">
              <a:lnSpc>
                <a:spcPct val="126400"/>
              </a:lnSpc>
              <a:spcBef>
                <a:spcPts val="229"/>
              </a:spcBef>
              <a:tabLst>
                <a:tab pos="5498465" algn="l"/>
              </a:tabLst>
            </a:pPr>
            <a:r>
              <a:rPr sz="2700" spc="7" baseline="7716" dirty="0">
                <a:solidFill>
                  <a:srgbClr val="202020"/>
                </a:solidFill>
                <a:latin typeface="OpenSymbol"/>
                <a:cs typeface="OpenSymbol"/>
              </a:rPr>
              <a:t>– 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les modules sont visibles par</a:t>
            </a:r>
            <a:r>
              <a:rPr sz="2400" spc="-45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02020"/>
                </a:solidFill>
                <a:latin typeface="Arial"/>
                <a:cs typeface="Arial"/>
              </a:rPr>
              <a:t>:</a:t>
            </a:r>
            <a:r>
              <a:rPr sz="2400" spc="8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400" spc="220" dirty="0">
                <a:solidFill>
                  <a:srgbClr val="3333FF"/>
                </a:solidFill>
                <a:latin typeface="Arial"/>
                <a:cs typeface="Arial"/>
              </a:rPr>
              <a:t>java	</a:t>
            </a:r>
            <a:r>
              <a:rPr sz="2400" spc="295" dirty="0">
                <a:solidFill>
                  <a:srgbClr val="3333FF"/>
                </a:solidFill>
                <a:latin typeface="Arial"/>
                <a:cs typeface="Arial"/>
              </a:rPr>
              <a:t>--list-modules </a:t>
            </a:r>
            <a:r>
              <a:rPr sz="2400" spc="29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classpath sous forme d'arbre de dépendances 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vérification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de la présence des modules 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nécessaires 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renforcement de la</a:t>
            </a:r>
            <a:r>
              <a:rPr sz="2800" spc="-2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sécurité</a:t>
            </a:r>
            <a:endParaRPr sz="2800" dirty="0">
              <a:latin typeface="Arial"/>
              <a:cs typeface="Arial"/>
            </a:endParaRPr>
          </a:p>
          <a:p>
            <a:pPr marL="38100" marR="524510">
              <a:lnSpc>
                <a:spcPts val="3140"/>
              </a:lnSpc>
              <a:spcBef>
                <a:spcPts val="1195"/>
              </a:spcBef>
            </a:pP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un </a:t>
            </a:r>
            <a:r>
              <a:rPr sz="2800" spc="5" dirty="0">
                <a:solidFill>
                  <a:srgbClr val="202020"/>
                </a:solidFill>
                <a:latin typeface="Arial"/>
                <a:cs typeface="Arial"/>
              </a:rPr>
              <a:t>même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package ne peut pas être présent</a:t>
            </a:r>
            <a:r>
              <a:rPr sz="2800" spc="-100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dans  plusieurs</a:t>
            </a:r>
            <a:r>
              <a:rPr sz="2800" spc="-5" dirty="0">
                <a:solidFill>
                  <a:srgbClr val="202020"/>
                </a:solidFill>
                <a:latin typeface="Arial"/>
                <a:cs typeface="Arial"/>
              </a:rPr>
              <a:t> </a:t>
            </a:r>
            <a:r>
              <a:rPr sz="2800" dirty="0">
                <a:solidFill>
                  <a:srgbClr val="202020"/>
                </a:solidFill>
                <a:latin typeface="Arial"/>
                <a:cs typeface="Arial"/>
              </a:rPr>
              <a:t>modules</a:t>
            </a:r>
            <a:endParaRPr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2030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11564</TotalTime>
  <Words>4129</Words>
  <Application>Microsoft Office PowerPoint</Application>
  <PresentationFormat>Personnalisé</PresentationFormat>
  <Paragraphs>538</Paragraphs>
  <Slides>81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81</vt:i4>
      </vt:variant>
    </vt:vector>
  </HeadingPairs>
  <TitlesOfParts>
    <vt:vector size="92" baseType="lpstr">
      <vt:lpstr>Arial</vt:lpstr>
      <vt:lpstr>Calibri</vt:lpstr>
      <vt:lpstr>Calibri Light</vt:lpstr>
      <vt:lpstr>Courier New</vt:lpstr>
      <vt:lpstr>Open Sans</vt:lpstr>
      <vt:lpstr>OpenSymbol</vt:lpstr>
      <vt:lpstr>Source Code Pro</vt:lpstr>
      <vt:lpstr>Times New Roman</vt:lpstr>
      <vt:lpstr>Trebuchet MS</vt:lpstr>
      <vt:lpstr>Wingdings</vt:lpstr>
      <vt:lpstr>Office Theme</vt:lpstr>
      <vt:lpstr>Nouveautés Java 9 à 14</vt:lpstr>
      <vt:lpstr>JDK : release</vt:lpstr>
      <vt:lpstr>JDK : release</vt:lpstr>
      <vt:lpstr>JDK : Support</vt:lpstr>
      <vt:lpstr>JDK : Distribution</vt:lpstr>
      <vt:lpstr>JDK : Distribution</vt:lpstr>
      <vt:lpstr>Java 9 : Modules</vt:lpstr>
      <vt:lpstr>Java 9 : Modules</vt:lpstr>
      <vt:lpstr>Apports de Java 9</vt:lpstr>
      <vt:lpstr>Présentation PowerPoint</vt:lpstr>
      <vt:lpstr>Pourquoi les Modules</vt:lpstr>
      <vt:lpstr>Pourquoi les Modules</vt:lpstr>
      <vt:lpstr>Classpath</vt:lpstr>
      <vt:lpstr>Classpath</vt:lpstr>
      <vt:lpstr>Présentation PowerPoint</vt:lpstr>
      <vt:lpstr>Pourquoi les Modules : Sécuriser la visibilité</vt:lpstr>
      <vt:lpstr>Renforcement de la sécurité</vt:lpstr>
      <vt:lpstr>Chargement des classes</vt:lpstr>
      <vt:lpstr>Chargement des classes</vt:lpstr>
      <vt:lpstr>Chargement des classe</vt:lpstr>
      <vt:lpstr>Pourquoi les Modules : réflexivité</vt:lpstr>
      <vt:lpstr>Présentation PowerPoint</vt:lpstr>
      <vt:lpstr>Modules providers : ServiceLoader</vt:lpstr>
      <vt:lpstr>Modules providers : ServiceLoader</vt:lpstr>
      <vt:lpstr>Déclaration des modules</vt:lpstr>
      <vt:lpstr>classpath et module-path</vt:lpstr>
      <vt:lpstr>Contenu module-info.java</vt:lpstr>
      <vt:lpstr>Contenu module-info.java</vt:lpstr>
      <vt:lpstr>Contenu module-info.java</vt:lpstr>
      <vt:lpstr>Contenu module-info.java</vt:lpstr>
      <vt:lpstr>Contenu module-info.java</vt:lpstr>
      <vt:lpstr>Présentation PowerPoint</vt:lpstr>
      <vt:lpstr>Code legacy</vt:lpstr>
      <vt:lpstr>Code legacy</vt:lpstr>
      <vt:lpstr>Options de la ligne de commande</vt:lpstr>
      <vt:lpstr>Options de la ligne de commande</vt:lpstr>
      <vt:lpstr>Options de la lignes de commande</vt:lpstr>
      <vt:lpstr>Présentation PowerPoint</vt:lpstr>
      <vt:lpstr>Exercices : Modules</vt:lpstr>
      <vt:lpstr>Java 9 : Jshell</vt:lpstr>
      <vt:lpstr>Java 9 jshell: The Java Shell (Read-Eval-Print Loop)</vt:lpstr>
      <vt:lpstr>Java 9 : Underscore (“_”)</vt:lpstr>
      <vt:lpstr>Java 9 : Factory Methods Collections</vt:lpstr>
      <vt:lpstr>Java 9 : List, Set, Map of</vt:lpstr>
      <vt:lpstr>Java 9 : List, Set, Map of</vt:lpstr>
      <vt:lpstr>Java 9 : Nouvelles méthodes</vt:lpstr>
      <vt:lpstr>Java 9 : Performance compact Strings</vt:lpstr>
      <vt:lpstr>Java 9 : Performance Indify String  Concatenation</vt:lpstr>
      <vt:lpstr>Java 9 : Enhanced Deprecation</vt:lpstr>
      <vt:lpstr>Java 9 : interface avec Méthode privée</vt:lpstr>
      <vt:lpstr>Java 9 : Objects</vt:lpstr>
      <vt:lpstr>Java 9 : Javadoc</vt:lpstr>
      <vt:lpstr>Java 9 : HTTP/2 Client (Incubator)</vt:lpstr>
      <vt:lpstr>Java 9 : HTTP/2 Client (Incubator)</vt:lpstr>
      <vt:lpstr>Java 9 : Stack-Walking API</vt:lpstr>
      <vt:lpstr>Java 9 : Stack-Walking API</vt:lpstr>
      <vt:lpstr>Java 9 : Process API Updates</vt:lpstr>
      <vt:lpstr>Java 9 : Process API Updates</vt:lpstr>
      <vt:lpstr>Java 9 : Reactive Stream avec Flow API</vt:lpstr>
      <vt:lpstr>Java 9 : Reactive Stream avec Flow API</vt:lpstr>
      <vt:lpstr>Java 9 : Reactive Stream avec Flow API</vt:lpstr>
      <vt:lpstr>Java 9 : Reactive Stream avec Flow API</vt:lpstr>
      <vt:lpstr>Java 10 : Inférence de type variables locales</vt:lpstr>
      <vt:lpstr>Java 10 : Inférence de type variables locales</vt:lpstr>
      <vt:lpstr>Java 10 : Nouvelles méthodes</vt:lpstr>
      <vt:lpstr>Java 10: Reader.transferTo(Writer)</vt:lpstr>
      <vt:lpstr>Java 10 : Performance Parallel Full GC for G1</vt:lpstr>
      <vt:lpstr>Java 11</vt:lpstr>
      <vt:lpstr>Java 11 : Local-Variable Syntax for Lambda  Parameters</vt:lpstr>
      <vt:lpstr>Java 11 : nouvelles méthodes</vt:lpstr>
      <vt:lpstr>Java 11 : nouvelles méthodes</vt:lpstr>
      <vt:lpstr>Java 11 : Launch Single-File Source-Code Programs</vt:lpstr>
      <vt:lpstr>Java 11 : Launch Single-File Source-Code Programs</vt:lpstr>
      <vt:lpstr>Java 12 : Switch Nouvelle syntaxe</vt:lpstr>
      <vt:lpstr>Java 12 : Switch Nouvelle syntaxe</vt:lpstr>
      <vt:lpstr>Java 12 : Gestion du « Short » and « Long » system pour les nombres</vt:lpstr>
      <vt:lpstr>Java 13 : String et caractères spéciaux</vt:lpstr>
      <vt:lpstr>Java 13 : Nouvelle Socket + nouveau mot clés Yield pour les « switch »</vt:lpstr>
      <vt:lpstr>Java 14 : Nouvelle feature les « records »</vt:lpstr>
      <vt:lpstr>Java 14 : NullPointerException</vt:lpstr>
      <vt:lpstr>Java 14 : instanceof avec affectation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9  Modules</dc:title>
  <dc:creator>Franck SIMON</dc:creator>
  <cp:lastModifiedBy>Mohamed REZGUI</cp:lastModifiedBy>
  <cp:revision>30</cp:revision>
  <dcterms:created xsi:type="dcterms:W3CDTF">2020-11-01T12:47:45Z</dcterms:created>
  <dcterms:modified xsi:type="dcterms:W3CDTF">2020-12-07T07:28:27Z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2019-01-25T00:00:00Z</vt:filetime>
  </property>
  <property fmtid="{D5CDD505-2E9C-101B-9397-08002B2CF9AE}" pid="3" name="Creator">
    <vt:lpwstr>Impress</vt:lpwstr>
  </property>
  <property fmtid="{D5CDD505-2E9C-101B-9397-08002B2CF9AE}" pid="4" name="LastSaved">
    <vt:filetime>2020-11-01T00:00:00Z</vt:filetime>
  </property>
</Properties>
</file>